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305" r:id="rId3"/>
    <p:sldId id="306" r:id="rId4"/>
    <p:sldId id="259" r:id="rId5"/>
    <p:sldId id="260" r:id="rId6"/>
    <p:sldId id="261" r:id="rId7"/>
    <p:sldId id="262" r:id="rId8"/>
    <p:sldId id="307" r:id="rId9"/>
    <p:sldId id="279" r:id="rId10"/>
    <p:sldId id="289" r:id="rId11"/>
    <p:sldId id="308" r:id="rId12"/>
    <p:sldId id="296" r:id="rId13"/>
    <p:sldId id="295" r:id="rId14"/>
    <p:sldId id="303" r:id="rId15"/>
    <p:sldId id="294" r:id="rId16"/>
    <p:sldId id="297" r:id="rId17"/>
    <p:sldId id="266" r:id="rId18"/>
    <p:sldId id="283" r:id="rId19"/>
    <p:sldId id="310" r:id="rId20"/>
    <p:sldId id="277" r:id="rId21"/>
  </p:sldIdLst>
  <p:sldSz cx="9144000" cy="6858000" type="screen4x3"/>
  <p:notesSz cx="6858000" cy="9144000"/>
  <p:defaultTextStyle>
    <a:defPPr>
      <a:defRPr lang="bg-BG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4" autoAdjust="0"/>
    <p:restoredTop sz="94660"/>
  </p:normalViewPr>
  <p:slideViewPr>
    <p:cSldViewPr>
      <p:cViewPr varScale="1">
        <p:scale>
          <a:sx n="98" d="100"/>
          <a:sy n="98" d="100"/>
        </p:scale>
        <p:origin x="-27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89933-E0DA-469C-8436-22B999CAC329}" type="datetimeFigureOut">
              <a:rPr lang="bg-BG"/>
              <a:pPr>
                <a:defRPr/>
              </a:pPr>
              <a:t>24.11.2017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9871C-D8F0-40CF-946C-A2C84334C410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E7CD8-C6BA-4D77-B7E4-C1514D2EC675}" type="datetimeFigureOut">
              <a:rPr lang="bg-BG"/>
              <a:pPr>
                <a:defRPr/>
              </a:pPr>
              <a:t>24.11.2017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C4839-6718-4645-A00E-66642AEFFCB7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BA3B7-B2B6-4B88-889F-CDE6E8AA46BC}" type="datetimeFigureOut">
              <a:rPr lang="bg-BG"/>
              <a:pPr>
                <a:defRPr/>
              </a:pPr>
              <a:t>24.11.2017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AF04B-30AD-4E2A-BF38-D50FD1EDC42A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3BE27-4E69-4FB6-BCC5-006F191D827B}" type="datetimeFigureOut">
              <a:rPr lang="bg-BG"/>
              <a:pPr>
                <a:defRPr/>
              </a:pPr>
              <a:t>24.11.2017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10CC2-93C2-4F12-B9C1-1CEB5FC8A1E2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66536-1B49-40D3-9CD9-65F5A10700A0}" type="datetimeFigureOut">
              <a:rPr lang="bg-BG"/>
              <a:pPr>
                <a:defRPr/>
              </a:pPr>
              <a:t>24.11.2017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D9342-2C9E-4276-8E3B-E151A1144795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66B64-923E-492A-8D47-A05D01F724C9}" type="datetimeFigureOut">
              <a:rPr lang="bg-BG"/>
              <a:pPr>
                <a:defRPr/>
              </a:pPr>
              <a:t>24.11.2017 г.</a:t>
            </a:fld>
            <a:endParaRPr lang="bg-B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091E6-A714-4EAF-A569-8F243AE13C17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26D56-A064-46CC-AB25-043A09D8B6C4}" type="datetimeFigureOut">
              <a:rPr lang="bg-BG"/>
              <a:pPr>
                <a:defRPr/>
              </a:pPr>
              <a:t>24.11.2017 г.</a:t>
            </a:fld>
            <a:endParaRPr lang="bg-BG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B9495-B73E-4FEC-80FB-8B0A0D322942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D37D4-6228-4F71-B77B-49D9204F1647}" type="datetimeFigureOut">
              <a:rPr lang="bg-BG"/>
              <a:pPr>
                <a:defRPr/>
              </a:pPr>
              <a:t>24.11.2017 г.</a:t>
            </a:fld>
            <a:endParaRPr lang="bg-BG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6712F-49CB-4B06-B3DA-D3086EE390F8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5E9C7-B609-411C-BAFE-7B5EB3196B76}" type="datetimeFigureOut">
              <a:rPr lang="bg-BG"/>
              <a:pPr>
                <a:defRPr/>
              </a:pPr>
              <a:t>24.11.2017 г.</a:t>
            </a:fld>
            <a:endParaRPr lang="bg-BG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55618-06A0-43ED-95C0-2308F998147E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5CAD3-14D4-4641-80AA-4E8E11406028}" type="datetimeFigureOut">
              <a:rPr lang="bg-BG"/>
              <a:pPr>
                <a:defRPr/>
              </a:pPr>
              <a:t>24.11.2017 г.</a:t>
            </a:fld>
            <a:endParaRPr lang="bg-B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1CA29-EE50-4EEB-97FD-92278C41561E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g-B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CB89B-D703-448B-BF8E-0F4157D3A00A}" type="datetimeFigureOut">
              <a:rPr lang="bg-BG"/>
              <a:pPr>
                <a:defRPr/>
              </a:pPr>
              <a:t>24.11.2017 г.</a:t>
            </a:fld>
            <a:endParaRPr lang="bg-B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3B047-9BFB-4749-9732-1967D62303BC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bg-BG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A72A766-D94D-4526-9497-436E038ED77C}" type="datetimeFigureOut">
              <a:rPr lang="bg-BG"/>
              <a:pPr>
                <a:defRPr/>
              </a:pPr>
              <a:t>24.11.2017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49DD1B5-85BD-4644-BFFF-75D8D60081FC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2.jpeg"/><Relationship Id="rId7" Type="http://schemas.openxmlformats.org/officeDocument/2006/relationships/image" Target="../media/image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ec.europa.eu/programmes/erasmus-plus/documents/erasmus-plus-programme-guide_en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ec.europa.eu/programmes/erasmus-plu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 descr="1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908050"/>
            <a:ext cx="8280400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3635375" y="1484313"/>
            <a:ext cx="1314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4000" b="1"/>
              <a:t>2017</a:t>
            </a:r>
            <a:endParaRPr lang="bg-BG" sz="4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3"/>
          <p:cNvSpPr>
            <a:spLocks noGrp="1"/>
          </p:cNvSpPr>
          <p:nvPr>
            <p:ph type="title" idx="4294967295"/>
          </p:nvPr>
        </p:nvSpPr>
        <p:spPr>
          <a:xfrm>
            <a:off x="539750" y="1196975"/>
            <a:ext cx="8085138" cy="792163"/>
          </a:xfrm>
        </p:spPr>
        <p:txBody>
          <a:bodyPr/>
          <a:lstStyle/>
          <a:p>
            <a:pPr eaLnBrk="1" hangingPunct="1"/>
            <a:r>
              <a:rPr lang="en-GB" sz="2400" smtClean="0"/>
              <a:t>6/Кандидатстване и резултати през годините(1)</a:t>
            </a:r>
            <a:r>
              <a:rPr lang="en-US" sz="2400" smtClean="0"/>
              <a:t/>
            </a:r>
            <a:br>
              <a:rPr lang="en-US" sz="2400" smtClean="0"/>
            </a:br>
            <a:r>
              <a:rPr lang="en-US" sz="2400" smtClean="0"/>
              <a:t>6/Applications and results over the years (1)</a:t>
            </a:r>
            <a:endParaRPr lang="bg-BG" sz="2400" smtClean="0"/>
          </a:p>
        </p:txBody>
      </p:sp>
      <p:sp>
        <p:nvSpPr>
          <p:cNvPr id="22530" name="Content Placeholder 4"/>
          <p:cNvSpPr>
            <a:spLocks noGrp="1"/>
          </p:cNvSpPr>
          <p:nvPr>
            <p:ph idx="4294967295"/>
          </p:nvPr>
        </p:nvSpPr>
        <p:spPr>
          <a:xfrm>
            <a:off x="468313" y="2349500"/>
            <a:ext cx="8229600" cy="423703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1800" b="1" smtClean="0"/>
              <a:t>Покана 1/ 2015 учебна година 2015-2016:</a:t>
            </a:r>
            <a:endParaRPr lang="ru-RU" sz="1800" b="1" smtClean="0"/>
          </a:p>
          <a:p>
            <a:pPr eaLnBrk="1" hangingPunct="1"/>
            <a:r>
              <a:rPr lang="ru-RU" sz="1800" b="1" smtClean="0"/>
              <a:t>Кандидатстване: 7 </a:t>
            </a:r>
            <a:r>
              <a:rPr lang="en-GB" sz="1800" b="1" smtClean="0"/>
              <a:t>държави </a:t>
            </a:r>
            <a:r>
              <a:rPr lang="ru-RU" sz="1800" b="1" smtClean="0"/>
              <a:t>(Тунис, </a:t>
            </a:r>
            <a:r>
              <a:rPr lang="bg-BG" sz="1800" b="1" smtClean="0"/>
              <a:t>Беларус, Русия, Казахстан, Колумбия, Мексико, Канада</a:t>
            </a:r>
            <a:r>
              <a:rPr lang="ru-RU" sz="1800" b="1" smtClean="0"/>
              <a:t>)</a:t>
            </a:r>
          </a:p>
          <a:p>
            <a:pPr eaLnBrk="1" hangingPunct="1"/>
            <a:r>
              <a:rPr lang="ru-RU" sz="1800" b="1" smtClean="0"/>
              <a:t>О</a:t>
            </a:r>
            <a:r>
              <a:rPr lang="en-GB" sz="1800" b="1" smtClean="0"/>
              <a:t>д</a:t>
            </a:r>
            <a:r>
              <a:rPr lang="ru-RU" sz="1800" b="1" smtClean="0"/>
              <a:t>обрени проекти: 1</a:t>
            </a:r>
          </a:p>
          <a:p>
            <a:pPr eaLnBrk="1" hangingPunct="1"/>
            <a:r>
              <a:rPr lang="ru-RU" sz="1800" b="1" smtClean="0"/>
              <a:t>Държава: Т</a:t>
            </a:r>
            <a:r>
              <a:rPr lang="en-GB" sz="1800" b="1" smtClean="0"/>
              <a:t>у</a:t>
            </a:r>
            <a:r>
              <a:rPr lang="ru-RU" sz="1800" b="1" smtClean="0"/>
              <a:t>нис </a:t>
            </a:r>
          </a:p>
          <a:p>
            <a:pPr eaLnBrk="1" hangingPunct="1"/>
            <a:r>
              <a:rPr lang="ru-RU" sz="1800" b="1" smtClean="0"/>
              <a:t>Проектна стойност: </a:t>
            </a:r>
            <a:r>
              <a:rPr lang="en-US" sz="1800" b="1" smtClean="0"/>
              <a:t>EUR</a:t>
            </a:r>
            <a:r>
              <a:rPr lang="ru-RU" sz="1800" b="1" smtClean="0"/>
              <a:t> 22 800</a:t>
            </a:r>
            <a:endParaRPr lang="en-GB" sz="1800" b="1" smtClean="0"/>
          </a:p>
          <a:p>
            <a:pPr eaLnBrk="1" hangingPunct="1">
              <a:buFont typeface="Arial" charset="0"/>
              <a:buNone/>
            </a:pPr>
            <a:r>
              <a:rPr lang="en-US" sz="1800" smtClean="0"/>
              <a:t>Call 1/ 2015 for academic year 2015-2016: </a:t>
            </a:r>
          </a:p>
          <a:p>
            <a:pPr eaLnBrk="1" hangingPunct="1">
              <a:lnSpc>
                <a:spcPct val="85000"/>
              </a:lnSpc>
              <a:buFont typeface="Arial" charset="0"/>
              <a:buNone/>
            </a:pPr>
            <a:r>
              <a:rPr lang="en-US" sz="1800" smtClean="0"/>
              <a:t>Applications: 7 </a:t>
            </a:r>
            <a:r>
              <a:rPr lang="en-US" sz="2000" smtClean="0"/>
              <a:t>countries</a:t>
            </a:r>
            <a:r>
              <a:rPr lang="en-US" smtClean="0"/>
              <a:t> </a:t>
            </a:r>
            <a:r>
              <a:rPr lang="en-US" sz="1800" smtClean="0"/>
              <a:t>(Tunisia, Belarus, Russia, Kazakhstan, Colombia, Mexico, Canada)</a:t>
            </a:r>
          </a:p>
          <a:p>
            <a:pPr eaLnBrk="1" hangingPunct="1"/>
            <a:r>
              <a:rPr lang="en-US" sz="1800" smtClean="0"/>
              <a:t>Awarded projects: 1</a:t>
            </a:r>
          </a:p>
          <a:p>
            <a:pPr eaLnBrk="1" hangingPunct="1"/>
            <a:r>
              <a:rPr lang="en-US" sz="1800" smtClean="0"/>
              <a:t>Country:  Tunisia </a:t>
            </a:r>
          </a:p>
          <a:p>
            <a:pPr eaLnBrk="1" hangingPunct="1"/>
            <a:r>
              <a:rPr lang="en-US" sz="1800" smtClean="0"/>
              <a:t>Project value: EUR 22 800 </a:t>
            </a:r>
            <a:endParaRPr lang="bg-BG" sz="1800" smtClean="0"/>
          </a:p>
        </p:txBody>
      </p:sp>
      <p:pic>
        <p:nvPicPr>
          <p:cNvPr id="22531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5888"/>
            <a:ext cx="2160587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115888"/>
            <a:ext cx="935038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8063" y="115888"/>
            <a:ext cx="28765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DSC0094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133600"/>
            <a:ext cx="4202112" cy="315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3" descr="DSC009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284538"/>
            <a:ext cx="4249737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88913"/>
            <a:ext cx="2160588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4300" y="115888"/>
            <a:ext cx="935038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88063" y="115888"/>
            <a:ext cx="28765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Text Box 9"/>
          <p:cNvSpPr txBox="1">
            <a:spLocks noChangeArrowheads="1"/>
          </p:cNvSpPr>
          <p:nvPr/>
        </p:nvSpPr>
        <p:spPr bwMode="auto">
          <a:xfrm>
            <a:off x="1116013" y="1341438"/>
            <a:ext cx="5408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latin typeface="Calibri" pitchFamily="34" charset="0"/>
              </a:rPr>
              <a:t>ULS- IPSAS Sfax, Tunisia, September 2016</a:t>
            </a:r>
            <a:endParaRPr lang="bg-BG" sz="24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/>
          <p:cNvSpPr>
            <a:spLocks noGrp="1"/>
          </p:cNvSpPr>
          <p:nvPr>
            <p:ph type="title" idx="4294967295"/>
          </p:nvPr>
        </p:nvSpPr>
        <p:spPr>
          <a:xfrm>
            <a:off x="539750" y="1196975"/>
            <a:ext cx="8085138" cy="1028700"/>
          </a:xfrm>
        </p:spPr>
        <p:txBody>
          <a:bodyPr/>
          <a:lstStyle/>
          <a:p>
            <a:pPr eaLnBrk="1" hangingPunct="1"/>
            <a:r>
              <a:rPr lang="en-GB" sz="2800" smtClean="0"/>
              <a:t>6/Кандидатстване и резултати през годините(2)</a:t>
            </a: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>6/Applications and results over the years (2)</a:t>
            </a:r>
            <a:endParaRPr lang="bg-BG" sz="2800" smtClean="0"/>
          </a:p>
        </p:txBody>
      </p:sp>
      <p:sp>
        <p:nvSpPr>
          <p:cNvPr id="24578" name="Content Placeholder 4"/>
          <p:cNvSpPr>
            <a:spLocks noGrp="1"/>
          </p:cNvSpPr>
          <p:nvPr>
            <p:ph idx="4294967295"/>
          </p:nvPr>
        </p:nvSpPr>
        <p:spPr>
          <a:xfrm>
            <a:off x="468313" y="2133600"/>
            <a:ext cx="8229600" cy="445293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400" b="1" smtClean="0"/>
              <a:t>Покана 2/ 2015 учебна година 2015-2016:</a:t>
            </a:r>
          </a:p>
          <a:p>
            <a:pPr eaLnBrk="1" hangingPunct="1"/>
            <a:r>
              <a:rPr lang="ru-RU" sz="2400" b="1" smtClean="0"/>
              <a:t>Кандидатстване: 3 държави (Албания</a:t>
            </a:r>
            <a:r>
              <a:rPr lang="bg-BG" sz="2400" b="1" smtClean="0"/>
              <a:t>, </a:t>
            </a:r>
            <a:r>
              <a:rPr lang="ru-RU" sz="2400" b="1" smtClean="0"/>
              <a:t>Израел</a:t>
            </a:r>
            <a:r>
              <a:rPr lang="bg-BG" sz="2400" b="1" smtClean="0"/>
              <a:t>, </a:t>
            </a:r>
            <a:r>
              <a:rPr lang="ru-RU" sz="2400" b="1" smtClean="0"/>
              <a:t>Сърбия)</a:t>
            </a:r>
          </a:p>
          <a:p>
            <a:pPr eaLnBrk="1" hangingPunct="1"/>
            <a:r>
              <a:rPr lang="ru-RU" sz="2400" b="1" smtClean="0"/>
              <a:t>О</a:t>
            </a:r>
            <a:r>
              <a:rPr lang="en-GB" sz="2400" b="1" smtClean="0"/>
              <a:t>д</a:t>
            </a:r>
            <a:r>
              <a:rPr lang="ru-RU" sz="2400" b="1" smtClean="0"/>
              <a:t>обрени проекти: 0</a:t>
            </a:r>
          </a:p>
          <a:p>
            <a:pPr eaLnBrk="1" hangingPunct="1"/>
            <a:r>
              <a:rPr lang="ru-RU" sz="2400" b="1" smtClean="0"/>
              <a:t>Държава: -</a:t>
            </a:r>
          </a:p>
          <a:p>
            <a:pPr eaLnBrk="1" hangingPunct="1"/>
            <a:r>
              <a:rPr lang="ru-RU" sz="2400" b="1" smtClean="0"/>
              <a:t>Проектна стойност 0</a:t>
            </a:r>
            <a:endParaRPr lang="en-GB" sz="2400" b="1" smtClean="0"/>
          </a:p>
          <a:p>
            <a:pPr eaLnBrk="1" hangingPunct="1">
              <a:buFont typeface="Arial" charset="0"/>
              <a:buNone/>
            </a:pPr>
            <a:r>
              <a:rPr lang="en-GB" sz="2400" smtClean="0"/>
              <a:t>Call 2/ 2015 </a:t>
            </a:r>
            <a:r>
              <a:rPr lang="en-US" sz="2400" smtClean="0"/>
              <a:t>for academic year </a:t>
            </a:r>
            <a:r>
              <a:rPr lang="en-GB" sz="2400" smtClean="0"/>
              <a:t>2015-2016:</a:t>
            </a:r>
            <a:endParaRPr lang="en-US" sz="2400" smtClean="0"/>
          </a:p>
          <a:p>
            <a:pPr eaLnBrk="1" hangingPunct="1"/>
            <a:r>
              <a:rPr lang="en-US" sz="2400" smtClean="0"/>
              <a:t>Applications:</a:t>
            </a:r>
            <a:r>
              <a:rPr lang="en-GB" sz="2400" smtClean="0"/>
              <a:t> 3 </a:t>
            </a:r>
            <a:r>
              <a:rPr lang="en-US" sz="2400" smtClean="0"/>
              <a:t>countries</a:t>
            </a:r>
            <a:r>
              <a:rPr lang="en-GB" sz="2400" smtClean="0"/>
              <a:t> (</a:t>
            </a:r>
            <a:r>
              <a:rPr lang="bg-BG" sz="2400" smtClean="0"/>
              <a:t>Albania, Israel, Serbia</a:t>
            </a:r>
            <a:r>
              <a:rPr lang="en-GB" sz="2400" smtClean="0"/>
              <a:t>)</a:t>
            </a:r>
            <a:endParaRPr lang="ru-RU" sz="2400" smtClean="0"/>
          </a:p>
          <a:p>
            <a:pPr eaLnBrk="1" hangingPunct="1"/>
            <a:r>
              <a:rPr lang="ru-RU" sz="2400" smtClean="0"/>
              <a:t>О</a:t>
            </a:r>
            <a:r>
              <a:rPr lang="en-GB" sz="2400" smtClean="0"/>
              <a:t>д</a:t>
            </a:r>
            <a:r>
              <a:rPr lang="ru-RU" sz="2400" smtClean="0"/>
              <a:t>обрени проекти: 0</a:t>
            </a:r>
          </a:p>
          <a:p>
            <a:pPr eaLnBrk="1" hangingPunct="1"/>
            <a:r>
              <a:rPr lang="ru-RU" sz="2400" smtClean="0"/>
              <a:t>Държава: -</a:t>
            </a:r>
          </a:p>
          <a:p>
            <a:pPr eaLnBrk="1" hangingPunct="1"/>
            <a:r>
              <a:rPr lang="ru-RU" sz="2400" smtClean="0"/>
              <a:t>Проектна стойност: 0</a:t>
            </a:r>
            <a:endParaRPr lang="bg-BG" sz="2400" smtClean="0"/>
          </a:p>
        </p:txBody>
      </p:sp>
      <p:pic>
        <p:nvPicPr>
          <p:cNvPr id="24579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5888"/>
            <a:ext cx="2160587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115888"/>
            <a:ext cx="935038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8063" y="115888"/>
            <a:ext cx="28765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3"/>
          <p:cNvSpPr>
            <a:spLocks noGrp="1"/>
          </p:cNvSpPr>
          <p:nvPr>
            <p:ph type="title" idx="4294967295"/>
          </p:nvPr>
        </p:nvSpPr>
        <p:spPr>
          <a:xfrm>
            <a:off x="539750" y="1125538"/>
            <a:ext cx="8085138" cy="647700"/>
          </a:xfrm>
        </p:spPr>
        <p:txBody>
          <a:bodyPr/>
          <a:lstStyle/>
          <a:p>
            <a:pPr eaLnBrk="1" hangingPunct="1"/>
            <a:r>
              <a:rPr lang="en-GB" sz="2400" smtClean="0"/>
              <a:t>6/Кандидатстване и резултати през годините(3)</a:t>
            </a:r>
            <a:r>
              <a:rPr lang="en-US" sz="2400" smtClean="0"/>
              <a:t/>
            </a:r>
            <a:br>
              <a:rPr lang="en-US" sz="2400" smtClean="0"/>
            </a:br>
            <a:r>
              <a:rPr lang="en-US" sz="2400" smtClean="0"/>
              <a:t>6/Applications and results over the years (3)</a:t>
            </a:r>
            <a:endParaRPr lang="bg-BG" sz="2400" smtClean="0"/>
          </a:p>
        </p:txBody>
      </p:sp>
      <p:sp>
        <p:nvSpPr>
          <p:cNvPr id="25602" name="Content Placeholder 4"/>
          <p:cNvSpPr>
            <a:spLocks noGrp="1"/>
          </p:cNvSpPr>
          <p:nvPr>
            <p:ph idx="4294967295"/>
          </p:nvPr>
        </p:nvSpPr>
        <p:spPr>
          <a:xfrm>
            <a:off x="468313" y="1844675"/>
            <a:ext cx="8229600" cy="47418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000" b="1" smtClean="0"/>
              <a:t>Покана 1/2016 учебна година 2016-2017:</a:t>
            </a:r>
          </a:p>
          <a:p>
            <a:pPr eaLnBrk="1" hangingPunct="1"/>
            <a:r>
              <a:rPr lang="ru-RU" sz="2000" b="1" smtClean="0"/>
              <a:t>Кандидатстване</a:t>
            </a:r>
            <a:r>
              <a:rPr lang="en-GB" sz="2000" b="1" smtClean="0"/>
              <a:t>: </a:t>
            </a:r>
            <a:r>
              <a:rPr lang="en-US" sz="2000" b="1" smtClean="0"/>
              <a:t>11 </a:t>
            </a:r>
            <a:r>
              <a:rPr lang="ru-RU" sz="2000" b="1" smtClean="0"/>
              <a:t>държави </a:t>
            </a:r>
            <a:r>
              <a:rPr lang="en-GB" sz="2000" b="1" smtClean="0"/>
              <a:t>(</a:t>
            </a:r>
            <a:r>
              <a:rPr lang="en-US" sz="2000" b="1" smtClean="0"/>
              <a:t>Albania, Canada, Colombia, Israel, Tunisia, Serbia, Kosovo</a:t>
            </a:r>
            <a:r>
              <a:rPr lang="en-GB" sz="2000" b="1" smtClean="0"/>
              <a:t>,</a:t>
            </a:r>
            <a:r>
              <a:rPr lang="bg-BG" sz="2000" b="1" smtClean="0"/>
              <a:t>Russia, Belarus, Mexico, Kazahstan</a:t>
            </a:r>
            <a:r>
              <a:rPr lang="en-GB" sz="2000" b="1" smtClean="0"/>
              <a:t>)</a:t>
            </a:r>
            <a:endParaRPr lang="ru-RU" sz="2000" b="1" smtClean="0"/>
          </a:p>
          <a:p>
            <a:pPr eaLnBrk="1" hangingPunct="1"/>
            <a:r>
              <a:rPr lang="ru-RU" sz="2000" b="1" smtClean="0"/>
              <a:t>О</a:t>
            </a:r>
            <a:r>
              <a:rPr lang="en-GB" sz="2000" b="1" smtClean="0"/>
              <a:t>д</a:t>
            </a:r>
            <a:r>
              <a:rPr lang="ru-RU" sz="2000" b="1" smtClean="0"/>
              <a:t>обрени проекти</a:t>
            </a:r>
            <a:r>
              <a:rPr lang="en-US" sz="2000" b="1" smtClean="0"/>
              <a:t>: 7 </a:t>
            </a:r>
            <a:endParaRPr lang="ru-RU" sz="2000" b="1" smtClean="0"/>
          </a:p>
          <a:p>
            <a:pPr eaLnBrk="1" hangingPunct="1"/>
            <a:r>
              <a:rPr lang="ru-RU" sz="2000" b="1" smtClean="0"/>
              <a:t>Държави</a:t>
            </a:r>
            <a:r>
              <a:rPr lang="en-GB" sz="2000" b="1" smtClean="0"/>
              <a:t>: </a:t>
            </a:r>
            <a:r>
              <a:rPr lang="en-US" sz="2000" b="1" smtClean="0"/>
              <a:t>Albania, Canada, Colombia, Israel, Tunisia, Serbia, Kosovo</a:t>
            </a:r>
            <a:endParaRPr lang="ru-RU" sz="2000" b="1" smtClean="0"/>
          </a:p>
          <a:p>
            <a:pPr eaLnBrk="1" hangingPunct="1"/>
            <a:r>
              <a:rPr lang="ru-RU" sz="2000" b="1" smtClean="0"/>
              <a:t>Проектна стойност:  </a:t>
            </a:r>
            <a:r>
              <a:rPr lang="en-US" sz="2000" b="1" smtClean="0"/>
              <a:t>EUR</a:t>
            </a:r>
            <a:r>
              <a:rPr lang="ru-RU" sz="2000" b="1" smtClean="0"/>
              <a:t> 233710</a:t>
            </a:r>
          </a:p>
          <a:p>
            <a:pPr eaLnBrk="1" hangingPunct="1">
              <a:buFont typeface="Arial" charset="0"/>
              <a:buNone/>
            </a:pPr>
            <a:r>
              <a:rPr lang="en-US" sz="2000" smtClean="0"/>
              <a:t>Call 1/2016 for academic year 2016-2017:</a:t>
            </a:r>
          </a:p>
          <a:p>
            <a:pPr eaLnBrk="1" hangingPunct="1"/>
            <a:r>
              <a:rPr lang="en-US" sz="2000" smtClean="0"/>
              <a:t>Applications: 11 countries (Albania, Canada, Colombia, Israel, Tunisia, Serbia, Kosovo</a:t>
            </a:r>
            <a:r>
              <a:rPr lang="en-GB" sz="2000" smtClean="0"/>
              <a:t>, </a:t>
            </a:r>
            <a:r>
              <a:rPr lang="bg-BG" sz="2000" smtClean="0"/>
              <a:t>Russia, Belarus, Mexico, Kazahstan</a:t>
            </a:r>
            <a:r>
              <a:rPr lang="en-GB" sz="2000" smtClean="0"/>
              <a:t>)</a:t>
            </a:r>
            <a:endParaRPr lang="en-US" sz="2000" smtClean="0"/>
          </a:p>
          <a:p>
            <a:pPr eaLnBrk="1" hangingPunct="1"/>
            <a:r>
              <a:rPr lang="en-US" sz="2000" smtClean="0"/>
              <a:t>Awarded projects: 7 </a:t>
            </a:r>
          </a:p>
          <a:p>
            <a:pPr eaLnBrk="1" hangingPunct="1"/>
            <a:r>
              <a:rPr lang="en-US" sz="2000" smtClean="0"/>
              <a:t>Countries: Albania, Canada, Colombia, Israel, Tunisia, Serbia, Kosovo</a:t>
            </a:r>
          </a:p>
          <a:p>
            <a:pPr eaLnBrk="1" hangingPunct="1"/>
            <a:r>
              <a:rPr lang="en-US" sz="2000" smtClean="0"/>
              <a:t>Project value:  EUR 233710</a:t>
            </a:r>
            <a:endParaRPr lang="ru-RU" sz="2000" smtClean="0"/>
          </a:p>
        </p:txBody>
      </p:sp>
      <p:pic>
        <p:nvPicPr>
          <p:cNvPr id="2560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5888"/>
            <a:ext cx="2160587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115888"/>
            <a:ext cx="935038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8063" y="115888"/>
            <a:ext cx="28765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5888"/>
            <a:ext cx="2160587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115888"/>
            <a:ext cx="935038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8063" y="115888"/>
            <a:ext cx="28765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7" descr="DSC0123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1196975"/>
            <a:ext cx="4752975" cy="356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8" descr="DSC003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7900" y="3573463"/>
            <a:ext cx="4211638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Text Box 9"/>
          <p:cNvSpPr txBox="1">
            <a:spLocks noChangeArrowheads="1"/>
          </p:cNvSpPr>
          <p:nvPr/>
        </p:nvSpPr>
        <p:spPr bwMode="auto">
          <a:xfrm>
            <a:off x="5076825" y="1412875"/>
            <a:ext cx="35274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 b="1"/>
              <a:t>UNIMINUTO Bogota,</a:t>
            </a:r>
          </a:p>
          <a:p>
            <a:pPr algn="ctr"/>
            <a:r>
              <a:rPr lang="en-GB" sz="2000" b="1"/>
              <a:t>Colombia, March 2017</a:t>
            </a:r>
            <a:endParaRPr lang="bg-BG" sz="2000" b="1"/>
          </a:p>
        </p:txBody>
      </p:sp>
      <p:sp>
        <p:nvSpPr>
          <p:cNvPr id="26631" name="Rectangle 10"/>
          <p:cNvSpPr>
            <a:spLocks noChangeArrowheads="1"/>
          </p:cNvSpPr>
          <p:nvPr/>
        </p:nvSpPr>
        <p:spPr bwMode="auto">
          <a:xfrm>
            <a:off x="479425" y="5229225"/>
            <a:ext cx="39481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/>
              <a:t>University of Belgrade,Serbia, June 2017</a:t>
            </a:r>
            <a:endParaRPr lang="bg-BG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9" descr="http://www.operationworld.org/files/ow/maps/lginset/sout-LMAP-m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644900"/>
            <a:ext cx="3025775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7" descr="https://www.scubadivingresource.com/wp-content/uploads/2014/05/caribbeanmap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125538"/>
            <a:ext cx="4248150" cy="299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Content Placeholder 4"/>
          <p:cNvSpPr>
            <a:spLocks noGrp="1"/>
          </p:cNvSpPr>
          <p:nvPr>
            <p:ph idx="4294967295"/>
          </p:nvPr>
        </p:nvSpPr>
        <p:spPr>
          <a:xfrm>
            <a:off x="468313" y="1773238"/>
            <a:ext cx="8229600" cy="5084762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000" b="1" smtClean="0"/>
              <a:t>Покана</a:t>
            </a:r>
            <a:r>
              <a:rPr lang="en-US" sz="2000" b="1" smtClean="0"/>
              <a:t> 2 /2016 </a:t>
            </a:r>
            <a:r>
              <a:rPr lang="ru-RU" sz="2000" b="1" smtClean="0"/>
              <a:t>учебна година </a:t>
            </a:r>
            <a:r>
              <a:rPr lang="en-US" sz="2000" b="1" smtClean="0"/>
              <a:t>2017-2018:</a:t>
            </a:r>
            <a:endParaRPr lang="ru-RU" sz="2000" b="1" smtClean="0"/>
          </a:p>
          <a:p>
            <a:pPr eaLnBrk="1" hangingPunct="1"/>
            <a:r>
              <a:rPr lang="ru-RU" sz="2000" b="1" smtClean="0"/>
              <a:t>Кандидатстване</a:t>
            </a:r>
            <a:r>
              <a:rPr lang="en-GB" sz="2000" b="1" smtClean="0"/>
              <a:t>: </a:t>
            </a:r>
            <a:r>
              <a:rPr lang="en-US" sz="2000" b="1" smtClean="0"/>
              <a:t>8 </a:t>
            </a:r>
            <a:r>
              <a:rPr lang="ru-RU" sz="2000" b="1" smtClean="0"/>
              <a:t>държави </a:t>
            </a:r>
            <a:r>
              <a:rPr lang="en-GB" sz="2000" b="1" smtClean="0"/>
              <a:t>(</a:t>
            </a:r>
            <a:r>
              <a:rPr lang="en-US" sz="2000" b="1" smtClean="0"/>
              <a:t>Dominican Republic, South Africa, Trinindad&amp; Tobago,</a:t>
            </a:r>
            <a:r>
              <a:rPr lang="bg-BG" sz="2000" b="1" smtClean="0"/>
              <a:t> Morocco, Lebanon, Jordan, Algeria, Taiwan</a:t>
            </a:r>
            <a:r>
              <a:rPr lang="en-GB" sz="2000" b="1" smtClean="0"/>
              <a:t>)</a:t>
            </a:r>
            <a:endParaRPr lang="ru-RU" sz="2000" b="1" smtClean="0"/>
          </a:p>
          <a:p>
            <a:pPr eaLnBrk="1" hangingPunct="1"/>
            <a:r>
              <a:rPr lang="ru-RU" sz="2000" b="1" smtClean="0"/>
              <a:t>О</a:t>
            </a:r>
            <a:r>
              <a:rPr lang="en-GB" sz="2000" b="1" smtClean="0"/>
              <a:t>д</a:t>
            </a:r>
            <a:r>
              <a:rPr lang="ru-RU" sz="2000" b="1" smtClean="0"/>
              <a:t>обрени проекти</a:t>
            </a:r>
            <a:r>
              <a:rPr lang="en-US" sz="2000" b="1" smtClean="0"/>
              <a:t>: 3</a:t>
            </a:r>
            <a:endParaRPr lang="ru-RU" sz="2000" b="1" smtClean="0"/>
          </a:p>
          <a:p>
            <a:pPr eaLnBrk="1" hangingPunct="1"/>
            <a:r>
              <a:rPr lang="ru-RU" sz="2000" b="1" smtClean="0"/>
              <a:t>Държави</a:t>
            </a:r>
            <a:r>
              <a:rPr lang="en-GB" sz="2000" b="1" smtClean="0"/>
              <a:t>: </a:t>
            </a:r>
            <a:r>
              <a:rPr lang="en-US" sz="2000" b="1" smtClean="0"/>
              <a:t>- Dominican Republic, South Africa, Trinindad&amp; Tobago</a:t>
            </a:r>
            <a:endParaRPr lang="ru-RU" sz="2000" b="1" smtClean="0"/>
          </a:p>
          <a:p>
            <a:pPr eaLnBrk="1" hangingPunct="1"/>
            <a:r>
              <a:rPr lang="ru-RU" sz="2000" b="1" smtClean="0"/>
              <a:t>Проектна стойност: </a:t>
            </a:r>
            <a:r>
              <a:rPr lang="en-US" sz="2000" b="1" smtClean="0"/>
              <a:t>EUR</a:t>
            </a:r>
            <a:r>
              <a:rPr lang="ru-RU" sz="2000" b="1" smtClean="0"/>
              <a:t> 76</a:t>
            </a:r>
            <a:r>
              <a:rPr lang="en-US" sz="2000" b="1" smtClean="0"/>
              <a:t> </a:t>
            </a:r>
            <a:r>
              <a:rPr lang="ru-RU" sz="2000" b="1" smtClean="0"/>
              <a:t>540 </a:t>
            </a:r>
            <a:endParaRPr lang="en-GB" sz="2000" b="1" smtClean="0"/>
          </a:p>
          <a:p>
            <a:pPr eaLnBrk="1" hangingPunct="1">
              <a:buFont typeface="Arial" charset="0"/>
              <a:buNone/>
            </a:pPr>
            <a:r>
              <a:rPr lang="en-US" sz="2000" smtClean="0"/>
              <a:t>Call 2 /2016 for academic year 2017-2018:</a:t>
            </a:r>
          </a:p>
          <a:p>
            <a:pPr eaLnBrk="1" hangingPunct="1"/>
            <a:r>
              <a:rPr lang="en-US" sz="2000" smtClean="0"/>
              <a:t>Applications: 8 countries</a:t>
            </a:r>
            <a:r>
              <a:rPr lang="en-GB" sz="2000" smtClean="0"/>
              <a:t> (</a:t>
            </a:r>
            <a:r>
              <a:rPr lang="en-US" sz="2000" smtClean="0"/>
              <a:t>Dominican Republic, South Africa, Trinindad&amp; Tobago</a:t>
            </a:r>
            <a:r>
              <a:rPr lang="bg-BG" sz="2000" smtClean="0"/>
              <a:t> Morocco, Lebanon, Jordan, Algeria, Taiwan</a:t>
            </a:r>
            <a:r>
              <a:rPr lang="en-GB" sz="2000" smtClean="0"/>
              <a:t>)</a:t>
            </a:r>
            <a:endParaRPr lang="en-US" sz="2000" smtClean="0"/>
          </a:p>
          <a:p>
            <a:pPr eaLnBrk="1" hangingPunct="1"/>
            <a:r>
              <a:rPr lang="en-US" sz="2000" smtClean="0"/>
              <a:t>Awarded projects: 3</a:t>
            </a:r>
          </a:p>
          <a:p>
            <a:pPr eaLnBrk="1" hangingPunct="1"/>
            <a:r>
              <a:rPr lang="en-US" sz="2000" smtClean="0"/>
              <a:t>Countries:  - Dominican Republic, South Africa, Trinindad&amp; Tobago</a:t>
            </a:r>
          </a:p>
          <a:p>
            <a:pPr eaLnBrk="1" hangingPunct="1"/>
            <a:r>
              <a:rPr lang="en-US" sz="2000" smtClean="0"/>
              <a:t>Project value:  EUR</a:t>
            </a:r>
            <a:r>
              <a:rPr lang="ru-RU" sz="2000" smtClean="0"/>
              <a:t> 76</a:t>
            </a:r>
            <a:r>
              <a:rPr lang="en-US" sz="2000" smtClean="0"/>
              <a:t> </a:t>
            </a:r>
            <a:r>
              <a:rPr lang="ru-RU" sz="2000" smtClean="0"/>
              <a:t>540 </a:t>
            </a:r>
          </a:p>
        </p:txBody>
      </p:sp>
      <p:sp>
        <p:nvSpPr>
          <p:cNvPr id="27652" name="Title 3"/>
          <p:cNvSpPr>
            <a:spLocks noGrp="1"/>
          </p:cNvSpPr>
          <p:nvPr>
            <p:ph type="title" idx="4294967295"/>
          </p:nvPr>
        </p:nvSpPr>
        <p:spPr>
          <a:xfrm>
            <a:off x="539750" y="1052513"/>
            <a:ext cx="8085138" cy="720725"/>
          </a:xfrm>
        </p:spPr>
        <p:txBody>
          <a:bodyPr/>
          <a:lstStyle/>
          <a:p>
            <a:pPr eaLnBrk="1" hangingPunct="1"/>
            <a:r>
              <a:rPr lang="en-GB" sz="2400" smtClean="0"/>
              <a:t>6/Кандидатстване и резултати през годините(4)</a:t>
            </a:r>
            <a:r>
              <a:rPr lang="en-US" sz="2400" smtClean="0"/>
              <a:t/>
            </a:r>
            <a:br>
              <a:rPr lang="en-US" sz="2400" smtClean="0"/>
            </a:br>
            <a:r>
              <a:rPr lang="en-US" sz="2400" smtClean="0"/>
              <a:t>6/Applications and results over the years (4)</a:t>
            </a:r>
            <a:endParaRPr lang="bg-BG" sz="2400" smtClean="0"/>
          </a:p>
        </p:txBody>
      </p:sp>
      <p:pic>
        <p:nvPicPr>
          <p:cNvPr id="27653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15888"/>
            <a:ext cx="2160587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4300" y="115888"/>
            <a:ext cx="935038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88063" y="115888"/>
            <a:ext cx="28765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1" descr="http://www.flags.net/images/largeflags/LEBA000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5734050"/>
            <a:ext cx="1368425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9" descr="http://www.flagsonline.it/Bandiere/bangrandi/jorda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4388" y="1052513"/>
            <a:ext cx="1366837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13" descr="https://upload.wikimedia.org/wikipedia/commons/thumb/4/4b/Presidential_Standard_of_Tunisia.svg/225px-Presidential_Standard_of_Tunisia.sv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981075"/>
            <a:ext cx="1512888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7" descr="https://pbs.twimg.com/profile_images/537625264277028864/14jJPXpX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8038" y="2852738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itle 3"/>
          <p:cNvSpPr>
            <a:spLocks noGrp="1"/>
          </p:cNvSpPr>
          <p:nvPr>
            <p:ph type="title" idx="4294967295"/>
          </p:nvPr>
        </p:nvSpPr>
        <p:spPr>
          <a:xfrm>
            <a:off x="539750" y="1052513"/>
            <a:ext cx="8085138" cy="647700"/>
          </a:xfrm>
        </p:spPr>
        <p:txBody>
          <a:bodyPr/>
          <a:lstStyle/>
          <a:p>
            <a:pPr eaLnBrk="1" hangingPunct="1"/>
            <a:r>
              <a:rPr lang="en-GB" sz="2400" smtClean="0"/>
              <a:t>6/Кандидатстване и резултати през годините(5)</a:t>
            </a:r>
            <a:r>
              <a:rPr lang="en-US" sz="2400" smtClean="0"/>
              <a:t/>
            </a:r>
            <a:br>
              <a:rPr lang="en-US" sz="2400" smtClean="0"/>
            </a:br>
            <a:r>
              <a:rPr lang="en-US" sz="2400" smtClean="0"/>
              <a:t>6/Applications and results over the years (5)</a:t>
            </a:r>
            <a:endParaRPr lang="bg-BG" sz="2400" smtClean="0"/>
          </a:p>
        </p:txBody>
      </p:sp>
      <p:pic>
        <p:nvPicPr>
          <p:cNvPr id="28678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115888"/>
            <a:ext cx="2160587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24300" y="115888"/>
            <a:ext cx="935038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88063" y="115888"/>
            <a:ext cx="28765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15" descr="https://upload.wikimedia.org/wikipedia/commons/thumb/2/2c/Flag_of_Morocco.svg/255px-Flag_of_Morocco.svg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235825" y="5734050"/>
            <a:ext cx="1368425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2" name="Content Placeholder 4"/>
          <p:cNvSpPr>
            <a:spLocks noGrp="1"/>
          </p:cNvSpPr>
          <p:nvPr>
            <p:ph idx="4294967295"/>
          </p:nvPr>
        </p:nvSpPr>
        <p:spPr>
          <a:xfrm>
            <a:off x="468313" y="1773238"/>
            <a:ext cx="8229600" cy="48133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1800" b="1" smtClean="0"/>
              <a:t>Покана 1/2017 учебна година 2017-2018:</a:t>
            </a:r>
          </a:p>
          <a:p>
            <a:pPr eaLnBrk="1" hangingPunct="1"/>
            <a:r>
              <a:rPr lang="ru-RU" sz="1800" b="1" smtClean="0"/>
              <a:t>Кандидатстване</a:t>
            </a:r>
            <a:r>
              <a:rPr lang="en-GB" sz="1800" b="1" smtClean="0"/>
              <a:t>: </a:t>
            </a:r>
            <a:r>
              <a:rPr lang="en-US" sz="1800" b="1" smtClean="0"/>
              <a:t>21 </a:t>
            </a:r>
            <a:r>
              <a:rPr lang="ru-RU" sz="1800" b="1" smtClean="0"/>
              <a:t>държави </a:t>
            </a:r>
            <a:r>
              <a:rPr lang="en-GB" sz="1800" b="1" smtClean="0"/>
              <a:t>(</a:t>
            </a:r>
            <a:r>
              <a:rPr lang="en-US" sz="1800" b="1" smtClean="0"/>
              <a:t>Canada, </a:t>
            </a:r>
            <a:r>
              <a:rPr lang="bg-BG" sz="1800" b="1" smtClean="0"/>
              <a:t>Jordan, Lebanon, Tunisia, Marocco </a:t>
            </a:r>
            <a:r>
              <a:rPr lang="en-GB" sz="1800" b="1" smtClean="0"/>
              <a:t>, </a:t>
            </a:r>
            <a:r>
              <a:rPr lang="bg-BG" sz="1800" b="1" smtClean="0"/>
              <a:t>Serbia, Kosovo, AALbania, Ukraine, Georgia, Russia, Mongoly, Uzbekistan, Brazil, Colombia, Equador, Taiwan, Butan, Fidji, Chile, S. Africa</a:t>
            </a:r>
            <a:r>
              <a:rPr lang="en-GB" sz="1800" b="1" smtClean="0"/>
              <a:t>)</a:t>
            </a:r>
            <a:endParaRPr lang="ru-RU" sz="1800" b="1" smtClean="0"/>
          </a:p>
          <a:p>
            <a:pPr eaLnBrk="1" hangingPunct="1"/>
            <a:r>
              <a:rPr lang="ru-RU" sz="1800" b="1" smtClean="0"/>
              <a:t>О</a:t>
            </a:r>
            <a:r>
              <a:rPr lang="en-GB" sz="1800" b="1" smtClean="0"/>
              <a:t>д</a:t>
            </a:r>
            <a:r>
              <a:rPr lang="ru-RU" sz="1800" b="1" smtClean="0"/>
              <a:t>обрени проекти</a:t>
            </a:r>
            <a:r>
              <a:rPr lang="en-US" sz="1800" b="1" smtClean="0"/>
              <a:t>: 5</a:t>
            </a:r>
            <a:endParaRPr lang="ru-RU" sz="1800" b="1" smtClean="0"/>
          </a:p>
          <a:p>
            <a:pPr eaLnBrk="1" hangingPunct="1"/>
            <a:r>
              <a:rPr lang="ru-RU" sz="1800" b="1" smtClean="0"/>
              <a:t>Държави</a:t>
            </a:r>
            <a:r>
              <a:rPr lang="en-GB" sz="1800" b="1" smtClean="0"/>
              <a:t>: </a:t>
            </a:r>
            <a:r>
              <a:rPr lang="en-US" sz="1800" b="1" smtClean="0"/>
              <a:t>Canada, </a:t>
            </a:r>
            <a:r>
              <a:rPr lang="bg-BG" sz="1800" b="1" smtClean="0"/>
              <a:t>Jordan, Lebanon, Tunisia, Marocco, </a:t>
            </a:r>
            <a:endParaRPr lang="ru-RU" sz="1800" b="1" smtClean="0"/>
          </a:p>
          <a:p>
            <a:pPr eaLnBrk="1" hangingPunct="1"/>
            <a:r>
              <a:rPr lang="ru-RU" sz="1800" b="1" smtClean="0"/>
              <a:t>Проектна стойност: </a:t>
            </a:r>
            <a:r>
              <a:rPr lang="en-US" sz="1800" b="1" smtClean="0"/>
              <a:t>EUR </a:t>
            </a:r>
            <a:r>
              <a:rPr lang="bg-BG" sz="1800" b="1" smtClean="0"/>
              <a:t>127210</a:t>
            </a:r>
            <a:endParaRPr lang="ru-RU" sz="1800" b="1" smtClean="0"/>
          </a:p>
          <a:p>
            <a:pPr eaLnBrk="1" hangingPunct="1">
              <a:buFont typeface="Arial" charset="0"/>
              <a:buNone/>
            </a:pPr>
            <a:r>
              <a:rPr lang="en-US" sz="1800" smtClean="0"/>
              <a:t>Call</a:t>
            </a:r>
            <a:r>
              <a:rPr lang="ru-RU" sz="1800" smtClean="0"/>
              <a:t> 1/2017 </a:t>
            </a:r>
            <a:r>
              <a:rPr lang="en-US" sz="1800" smtClean="0"/>
              <a:t>for academic year</a:t>
            </a:r>
            <a:r>
              <a:rPr lang="ru-RU" sz="1800" smtClean="0"/>
              <a:t> 2017-2018:</a:t>
            </a:r>
            <a:endParaRPr lang="en-US" sz="1800" smtClean="0"/>
          </a:p>
          <a:p>
            <a:pPr eaLnBrk="1" hangingPunct="1"/>
            <a:r>
              <a:rPr lang="en-US" sz="1800" smtClean="0"/>
              <a:t>Applications: 21 countries </a:t>
            </a:r>
            <a:r>
              <a:rPr lang="en-GB" sz="1800" smtClean="0"/>
              <a:t>(</a:t>
            </a:r>
            <a:r>
              <a:rPr lang="en-US" sz="1800" smtClean="0"/>
              <a:t>Canada, </a:t>
            </a:r>
            <a:r>
              <a:rPr lang="bg-BG" sz="1800" smtClean="0"/>
              <a:t>Jordan, Lebanon, Tunisia, Marocco </a:t>
            </a:r>
            <a:r>
              <a:rPr lang="en-GB" sz="1800" smtClean="0"/>
              <a:t>, </a:t>
            </a:r>
            <a:r>
              <a:rPr lang="bg-BG" sz="1800" smtClean="0"/>
              <a:t>Serbia, Kosovo, AALbania, Ukraine, Georgia, Russia, Mongoly, Uzbekistan, Brazil, Colombia, Equador, Taiwan, Butan, Fidji, Chile, S. Africa</a:t>
            </a:r>
            <a:r>
              <a:rPr lang="en-GB" sz="1800" smtClean="0"/>
              <a:t>)</a:t>
            </a:r>
            <a:endParaRPr lang="en-US" sz="1800" smtClean="0"/>
          </a:p>
          <a:p>
            <a:pPr eaLnBrk="1" hangingPunct="1"/>
            <a:r>
              <a:rPr lang="en-US" sz="1800" smtClean="0"/>
              <a:t>Awarded projects: 5</a:t>
            </a:r>
          </a:p>
          <a:p>
            <a:pPr eaLnBrk="1" hangingPunct="1"/>
            <a:r>
              <a:rPr lang="en-US" sz="1800" smtClean="0"/>
              <a:t>Countries: Canada, </a:t>
            </a:r>
            <a:r>
              <a:rPr lang="bg-BG" sz="1800" smtClean="0"/>
              <a:t>Jordan, Lebanon, Tunisia, Marocco, </a:t>
            </a:r>
            <a:endParaRPr lang="en-US" sz="1800" smtClean="0"/>
          </a:p>
          <a:p>
            <a:pPr eaLnBrk="1" hangingPunct="1"/>
            <a:r>
              <a:rPr lang="en-US" sz="1800" smtClean="0"/>
              <a:t>Project value:  EUR </a:t>
            </a:r>
            <a:r>
              <a:rPr lang="bg-BG" sz="1800" smtClean="0"/>
              <a:t>127210</a:t>
            </a:r>
            <a:endParaRPr lang="en-GB" sz="1800" smtClean="0"/>
          </a:p>
          <a:p>
            <a:pPr eaLnBrk="1" hangingPunct="1"/>
            <a:endParaRPr lang="bg-BG" sz="1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3"/>
          <p:cNvSpPr>
            <a:spLocks noGrp="1"/>
          </p:cNvSpPr>
          <p:nvPr>
            <p:ph type="title"/>
          </p:nvPr>
        </p:nvSpPr>
        <p:spPr>
          <a:xfrm>
            <a:off x="539750" y="1125538"/>
            <a:ext cx="8064500" cy="863600"/>
          </a:xfrm>
        </p:spPr>
        <p:txBody>
          <a:bodyPr/>
          <a:lstStyle/>
          <a:p>
            <a:pPr eaLnBrk="1" hangingPunct="1"/>
            <a:r>
              <a:rPr lang="ru-RU" sz="1800" smtClean="0"/>
              <a:t>7/ </a:t>
            </a:r>
            <a:r>
              <a:rPr lang="bg-BG" sz="1800" smtClean="0"/>
              <a:t>Изпълнение на проект № 2016-1-BG01-KA107-023106; </a:t>
            </a:r>
            <a:r>
              <a:rPr lang="en-GB" sz="1800" smtClean="0"/>
              <a:t/>
            </a:r>
            <a:br>
              <a:rPr lang="en-GB" sz="1800" smtClean="0"/>
            </a:br>
            <a:r>
              <a:rPr lang="bg-BG" sz="1800" smtClean="0"/>
              <a:t>KA107/HE-40/4/02.08.2016</a:t>
            </a:r>
            <a:r>
              <a:rPr lang="en-GB" sz="1800" smtClean="0"/>
              <a:t> </a:t>
            </a:r>
            <a:r>
              <a:rPr lang="bg-BG" sz="1800" smtClean="0"/>
              <a:t>учебна година 2016-2017</a:t>
            </a:r>
            <a:r>
              <a:rPr lang="en-GB" sz="1800" smtClean="0"/>
              <a:t/>
            </a:r>
            <a:br>
              <a:rPr lang="en-GB" sz="1800" smtClean="0"/>
            </a:br>
            <a:r>
              <a:rPr lang="en-GB" sz="1800" smtClean="0"/>
              <a:t>7/</a:t>
            </a:r>
            <a:r>
              <a:rPr lang="en-US" sz="1800" smtClean="0"/>
              <a:t>Implementation of project  № 2016-1-BG01-KA107-023106; </a:t>
            </a:r>
            <a:br>
              <a:rPr lang="en-US" sz="1800" smtClean="0"/>
            </a:br>
            <a:r>
              <a:rPr lang="en-US" sz="1800" smtClean="0"/>
              <a:t>KA107/HE-40/4/02.08.2016, academic year 2016-2017</a:t>
            </a:r>
            <a:endParaRPr lang="bg-BG" sz="1800" smtClean="0"/>
          </a:p>
        </p:txBody>
      </p:sp>
      <p:pic>
        <p:nvPicPr>
          <p:cNvPr id="29698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5888"/>
            <a:ext cx="2160587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115888"/>
            <a:ext cx="935038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8063" y="115888"/>
            <a:ext cx="28765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9966" name="Group 270"/>
          <p:cNvGraphicFramePr>
            <a:graphicFrameLocks noGrp="1"/>
          </p:cNvGraphicFramePr>
          <p:nvPr/>
        </p:nvGraphicFramePr>
        <p:xfrm>
          <a:off x="250825" y="2041525"/>
          <a:ext cx="8137525" cy="4816475"/>
        </p:xfrm>
        <a:graphic>
          <a:graphicData uri="http://schemas.openxmlformats.org/drawingml/2006/table">
            <a:tbl>
              <a:tblPr/>
              <a:tblGrid>
                <a:gridCol w="642938"/>
                <a:gridCol w="638175"/>
                <a:gridCol w="614362"/>
                <a:gridCol w="642938"/>
                <a:gridCol w="657225"/>
                <a:gridCol w="873125"/>
                <a:gridCol w="642937"/>
                <a:gridCol w="638175"/>
                <a:gridCol w="614363"/>
                <a:gridCol w="642937"/>
                <a:gridCol w="657225"/>
                <a:gridCol w="873125"/>
              </a:tblGrid>
              <a:tr h="196850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Одобрен проект, Awarded project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Изпълнен проект, Project implementation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</a:tr>
              <a:tr h="3365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Държава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Общо SM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Общо TS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Общо ST 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Общ брой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Проектна ст/ст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Държава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Общо SM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Общо TS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Общо ST 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Общ брой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Проектна ст/ст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Държава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Total SM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Total TS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Total ST 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Total No. 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Project value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Държава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Total SM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Total TS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Total ST 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Total No. 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Project value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Албания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23150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Албания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20270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Albania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23150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Albania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20270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Канада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24460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Канада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23810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Canada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24460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Canada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23810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Колумбия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19500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Колумбия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19500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Colombia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19500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Colombia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19500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Израел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16000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Израел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Israel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16000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Israel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Тунис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25535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Тунис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23560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Tunisia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25535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Tunisia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23560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Сърбия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36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69380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Сърбия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36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69380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Serbia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36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69380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Serbia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36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69380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Косово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9820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Косово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10750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Kosovo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9820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Kosovo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10750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ОП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29750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ОП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285</a:t>
                      </a: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OS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29750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OS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285</a:t>
                      </a: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Total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33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36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16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85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217595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bg-BG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32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16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78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1958</a:t>
                      </a:r>
                      <a:r>
                        <a:rPr kumimoji="0" lang="en-GB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r>
                        <a:rPr kumimoji="0" lang="bg-BG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  <a:endParaRPr kumimoji="0" lang="bg-BG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3"/>
          <p:cNvSpPr>
            <a:spLocks noGrp="1"/>
          </p:cNvSpPr>
          <p:nvPr>
            <p:ph type="title" idx="4294967295"/>
          </p:nvPr>
        </p:nvSpPr>
        <p:spPr>
          <a:xfrm>
            <a:off x="539750" y="1052513"/>
            <a:ext cx="8085138" cy="576262"/>
          </a:xfrm>
        </p:spPr>
        <p:txBody>
          <a:bodyPr/>
          <a:lstStyle/>
          <a:p>
            <a:pPr eaLnBrk="1" hangingPunct="1"/>
            <a:r>
              <a:rPr lang="ru-RU" sz="2400" smtClean="0"/>
              <a:t>8/ Проблеми, основни задачи</a:t>
            </a:r>
            <a:br>
              <a:rPr lang="ru-RU" sz="2400" smtClean="0"/>
            </a:br>
            <a:r>
              <a:rPr lang="ru-RU" sz="2400" smtClean="0"/>
              <a:t>8 / </a:t>
            </a:r>
            <a:r>
              <a:rPr lang="bg-BG" sz="2400" smtClean="0"/>
              <a:t>Problems</a:t>
            </a:r>
            <a:r>
              <a:rPr lang="ru-RU" sz="2400" smtClean="0"/>
              <a:t>, </a:t>
            </a:r>
            <a:r>
              <a:rPr lang="bg-BG" sz="2400" smtClean="0"/>
              <a:t>basic tasks</a:t>
            </a:r>
          </a:p>
        </p:txBody>
      </p:sp>
      <p:sp>
        <p:nvSpPr>
          <p:cNvPr id="30722" name="Content Placeholder 4"/>
          <p:cNvSpPr>
            <a:spLocks noGrp="1"/>
          </p:cNvSpPr>
          <p:nvPr>
            <p:ph idx="4294967295"/>
          </p:nvPr>
        </p:nvSpPr>
        <p:spPr>
          <a:xfrm>
            <a:off x="179388" y="1700213"/>
            <a:ext cx="8785225" cy="48863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000" b="1" smtClean="0"/>
              <a:t>Проблеми</a:t>
            </a:r>
            <a:r>
              <a:rPr lang="en-GB" sz="2000" b="1" smtClean="0"/>
              <a:t>,</a:t>
            </a:r>
            <a:r>
              <a:rPr lang="en-GB" sz="2000" smtClean="0"/>
              <a:t> </a:t>
            </a:r>
            <a:r>
              <a:rPr lang="bg-BG" sz="2000" smtClean="0"/>
              <a:t>Problems:</a:t>
            </a:r>
            <a:endParaRPr lang="ru-RU" sz="2000" smtClean="0"/>
          </a:p>
          <a:p>
            <a:pPr eaLnBrk="1" hangingPunct="1">
              <a:buFont typeface="Arial" charset="0"/>
              <a:buNone/>
            </a:pPr>
            <a:r>
              <a:rPr lang="ru-RU" sz="2000" b="1" smtClean="0"/>
              <a:t>Студентите от ТУ – София не са мотивирани за участие</a:t>
            </a:r>
            <a:r>
              <a:rPr lang="en-GB" sz="2000" b="1" smtClean="0"/>
              <a:t>;</a:t>
            </a:r>
            <a:endParaRPr lang="bg-BG" sz="2000" b="1" smtClean="0"/>
          </a:p>
          <a:p>
            <a:pPr eaLnBrk="1" hangingPunct="1"/>
            <a:r>
              <a:rPr lang="bg-BG" sz="2000" smtClean="0"/>
              <a:t>Students from TU - Sofia are not motivated to participate;</a:t>
            </a:r>
            <a:endParaRPr lang="en-GB" sz="20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en-GB" sz="2000" b="1" smtClean="0"/>
              <a:t>Грешно попълнени Е- отчети;</a:t>
            </a:r>
          </a:p>
          <a:p>
            <a:pPr eaLnBrk="1" hangingPunct="1">
              <a:lnSpc>
                <a:spcPct val="80000"/>
              </a:lnSpc>
            </a:pPr>
            <a:r>
              <a:rPr lang="bg-BG" sz="2000" smtClean="0"/>
              <a:t>Wrongly filled E-reports;</a:t>
            </a:r>
            <a:endParaRPr lang="en-GB" sz="20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000" b="1" smtClean="0"/>
              <a:t>Партньорските </a:t>
            </a:r>
            <a:r>
              <a:rPr lang="en-GB" sz="2000" b="1" smtClean="0"/>
              <a:t>ВУИ</a:t>
            </a:r>
            <a:r>
              <a:rPr lang="ru-RU" sz="2000" b="1" smtClean="0"/>
              <a:t> не познават правилата на програма “Еразъм+”;</a:t>
            </a:r>
            <a:endParaRPr lang="bg-BG" sz="2000" b="1" smtClean="0"/>
          </a:p>
          <a:p>
            <a:r>
              <a:rPr lang="bg-BG" sz="2000" smtClean="0"/>
              <a:t>Partner organizations do not know the rules of "Erasmus +". program ;</a:t>
            </a:r>
            <a:endParaRPr lang="ru-RU" sz="2000" smtClean="0"/>
          </a:p>
          <a:p>
            <a:pPr eaLnBrk="1" hangingPunct="1">
              <a:buFont typeface="Arial" charset="0"/>
              <a:buNone/>
            </a:pPr>
            <a:r>
              <a:rPr lang="ru-RU" sz="2000" b="1" smtClean="0"/>
              <a:t>Ограничено финансиране от ЕК/ ЦРЧР по региони</a:t>
            </a:r>
            <a:r>
              <a:rPr lang="en-GB" sz="2000" b="1" smtClean="0"/>
              <a:t>.</a:t>
            </a:r>
            <a:endParaRPr lang="bg-BG" sz="2000" b="1" smtClean="0"/>
          </a:p>
          <a:p>
            <a:pPr eaLnBrk="1" hangingPunct="1"/>
            <a:r>
              <a:rPr lang="bg-BG" sz="2000" smtClean="0"/>
              <a:t>Limited EC /HRDC funding by regions.</a:t>
            </a:r>
            <a:endParaRPr lang="en-GB" sz="2000" smtClean="0"/>
          </a:p>
          <a:p>
            <a:pPr eaLnBrk="1" hangingPunct="1">
              <a:buFont typeface="Arial" charset="0"/>
              <a:buNone/>
            </a:pPr>
            <a:r>
              <a:rPr lang="en-GB" sz="2000" b="1" smtClean="0"/>
              <a:t>Основни задачи;</a:t>
            </a:r>
            <a:r>
              <a:rPr lang="en-GB" sz="2000" smtClean="0"/>
              <a:t> </a:t>
            </a:r>
            <a:r>
              <a:rPr lang="bg-BG" sz="2000" smtClean="0"/>
              <a:t>Basic tasks:</a:t>
            </a:r>
            <a:endParaRPr lang="ru-RU" sz="2000" smtClean="0"/>
          </a:p>
          <a:p>
            <a:pPr eaLnBrk="1" hangingPunct="1"/>
            <a:r>
              <a:rPr lang="ru-RU" sz="2000" b="1" smtClean="0"/>
              <a:t>Успешно участие в следващите обяви за проекти за мобилност</a:t>
            </a:r>
            <a:r>
              <a:rPr lang="en-GB" sz="2000" b="1" smtClean="0"/>
              <a:t>;</a:t>
            </a:r>
            <a:endParaRPr lang="bg-BG" sz="2000" b="1" smtClean="0"/>
          </a:p>
          <a:p>
            <a:pPr eaLnBrk="1" hangingPunct="1"/>
            <a:r>
              <a:rPr lang="bg-BG" sz="2000" smtClean="0"/>
              <a:t>Successful participation in the next calls for mobility projects;</a:t>
            </a:r>
            <a:endParaRPr lang="ru-RU" sz="2000" smtClean="0"/>
          </a:p>
          <a:p>
            <a:pPr eaLnBrk="1" hangingPunct="1"/>
            <a:r>
              <a:rPr lang="ru-RU" sz="2000" b="1" smtClean="0"/>
              <a:t>Постигане на баланс на входящи и изходящи участници</a:t>
            </a:r>
            <a:r>
              <a:rPr lang="en-GB" sz="2000" b="1" smtClean="0"/>
              <a:t>.</a:t>
            </a:r>
            <a:endParaRPr lang="bg-BG" sz="2000" b="1" smtClean="0"/>
          </a:p>
          <a:p>
            <a:pPr eaLnBrk="1" hangingPunct="1"/>
            <a:r>
              <a:rPr lang="bg-BG" sz="2000" smtClean="0"/>
              <a:t>Balance of incoming and outgoing participants.</a:t>
            </a:r>
          </a:p>
        </p:txBody>
      </p:sp>
      <p:pic>
        <p:nvPicPr>
          <p:cNvPr id="3072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5888"/>
            <a:ext cx="2160587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115888"/>
            <a:ext cx="935038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8063" y="115888"/>
            <a:ext cx="28765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3"/>
          <p:cNvSpPr>
            <a:spLocks noGrp="1"/>
          </p:cNvSpPr>
          <p:nvPr>
            <p:ph type="title" idx="4294967295"/>
          </p:nvPr>
        </p:nvSpPr>
        <p:spPr>
          <a:xfrm>
            <a:off x="539750" y="1196975"/>
            <a:ext cx="8085138" cy="792163"/>
          </a:xfrm>
        </p:spPr>
        <p:txBody>
          <a:bodyPr/>
          <a:lstStyle/>
          <a:p>
            <a:pPr eaLnBrk="1" hangingPunct="1"/>
            <a:r>
              <a:rPr lang="ru-RU" sz="2800" smtClean="0"/>
              <a:t>9/ Перспективи</a:t>
            </a:r>
            <a:br>
              <a:rPr lang="ru-RU" sz="2800" smtClean="0"/>
            </a:br>
            <a:r>
              <a:rPr lang="ru-RU" sz="2800" smtClean="0"/>
              <a:t>9/ </a:t>
            </a:r>
            <a:r>
              <a:rPr lang="bg-BG" sz="2800" smtClean="0"/>
              <a:t>Perspectives</a:t>
            </a:r>
          </a:p>
        </p:txBody>
      </p:sp>
      <p:sp>
        <p:nvSpPr>
          <p:cNvPr id="34819" name="Content Placeholder 4"/>
          <p:cNvSpPr>
            <a:spLocks noGrp="1"/>
          </p:cNvSpPr>
          <p:nvPr>
            <p:ph idx="4294967295"/>
          </p:nvPr>
        </p:nvSpPr>
        <p:spPr>
          <a:xfrm>
            <a:off x="468313" y="1989138"/>
            <a:ext cx="8229600" cy="4248150"/>
          </a:xfrm>
        </p:spPr>
        <p:txBody>
          <a:bodyPr/>
          <a:lstStyle/>
          <a:p>
            <a:pPr eaLnBrk="1" hangingPunct="1"/>
            <a:r>
              <a:rPr lang="ru-RU" sz="2400" b="1" smtClean="0"/>
              <a:t>Разширяване на областите на сътрудничество:</a:t>
            </a:r>
            <a:endParaRPr lang="en-GB" sz="2400" b="1" smtClean="0"/>
          </a:p>
          <a:p>
            <a:pPr eaLnBrk="1" hangingPunct="1">
              <a:buFont typeface="Arial" charset="0"/>
              <a:buNone/>
            </a:pPr>
            <a:r>
              <a:rPr lang="en-GB" sz="2400" b="1" smtClean="0"/>
              <a:t>	</a:t>
            </a:r>
            <a:r>
              <a:rPr lang="ru-RU" sz="2400" b="1" smtClean="0"/>
              <a:t>научни конфренции за преподаватели и студенти, съвместни учебни програми, обучение на докторанти под двойно ръководство, обмен на делегации и др.</a:t>
            </a:r>
            <a:r>
              <a:rPr lang="en-GB" sz="2400" smtClean="0"/>
              <a:t>;</a:t>
            </a:r>
            <a:endParaRPr lang="bg-BG" sz="2400" smtClean="0"/>
          </a:p>
          <a:p>
            <a:pPr eaLnBrk="1" hangingPunct="1">
              <a:buFont typeface="Arial" charset="0"/>
              <a:buNone/>
            </a:pPr>
            <a:r>
              <a:rPr lang="en-GB" sz="2400" smtClean="0"/>
              <a:t>	</a:t>
            </a:r>
            <a:r>
              <a:rPr lang="bg-BG" sz="2400" smtClean="0"/>
              <a:t>Expanding areas of cooperation: scientific conferences for lecturers and students, joint curricula, training of PhD students under dual mentorship, exchange of delegations, etc.</a:t>
            </a:r>
          </a:p>
          <a:p>
            <a:pPr eaLnBrk="1" hangingPunct="1"/>
            <a:r>
              <a:rPr lang="en-GB" sz="2400" b="1" smtClean="0"/>
              <a:t>Участие в КД2 проекти;</a:t>
            </a:r>
            <a:r>
              <a:rPr lang="en-GB" sz="2400" smtClean="0"/>
              <a:t> Participation in KA2 projects</a:t>
            </a:r>
            <a:endParaRPr lang="bg-BG" sz="2400" smtClean="0"/>
          </a:p>
        </p:txBody>
      </p:sp>
      <p:pic>
        <p:nvPicPr>
          <p:cNvPr id="34820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5888"/>
            <a:ext cx="2160587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115888"/>
            <a:ext cx="935038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8063" y="115888"/>
            <a:ext cx="28765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3"/>
          <p:cNvSpPr>
            <a:spLocks noGrp="1"/>
          </p:cNvSpPr>
          <p:nvPr>
            <p:ph type="title" idx="4294967295"/>
          </p:nvPr>
        </p:nvSpPr>
        <p:spPr>
          <a:xfrm>
            <a:off x="539750" y="1196975"/>
            <a:ext cx="8085138" cy="1028700"/>
          </a:xfrm>
        </p:spPr>
        <p:txBody>
          <a:bodyPr/>
          <a:lstStyle/>
          <a:p>
            <a:pPr eaLnBrk="1" hangingPunct="1"/>
            <a:r>
              <a:rPr lang="en-GB" sz="2800" b="1" smtClean="0"/>
              <a:t>Технически университет – София</a:t>
            </a:r>
            <a:br>
              <a:rPr lang="en-GB" sz="2800" b="1" smtClean="0"/>
            </a:br>
            <a:r>
              <a:rPr lang="en-GB" sz="2800" b="1" smtClean="0"/>
              <a:t>Technical University - Sofia</a:t>
            </a:r>
            <a:r>
              <a:rPr lang="en-GB" sz="2800" smtClean="0"/>
              <a:t/>
            </a:r>
            <a:br>
              <a:rPr lang="en-GB" sz="2800" smtClean="0"/>
            </a:br>
            <a:endParaRPr lang="bg-BG" sz="2800" smtClean="0"/>
          </a:p>
        </p:txBody>
      </p:sp>
      <p:sp>
        <p:nvSpPr>
          <p:cNvPr id="14338" name="Content Placeholder 4"/>
          <p:cNvSpPr>
            <a:spLocks noGrp="1"/>
          </p:cNvSpPr>
          <p:nvPr>
            <p:ph idx="4294967295"/>
          </p:nvPr>
        </p:nvSpPr>
        <p:spPr>
          <a:xfrm>
            <a:off x="468313" y="2349500"/>
            <a:ext cx="8229600" cy="4237038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n-GB" sz="2800" b="1" smtClean="0"/>
              <a:t>Програма “Еразъм+”,</a:t>
            </a:r>
          </a:p>
          <a:p>
            <a:pPr eaLnBrk="1" hangingPunct="1">
              <a:buFont typeface="Arial" charset="0"/>
              <a:buNone/>
            </a:pPr>
            <a:r>
              <a:rPr lang="en-GB" sz="2800" b="1" smtClean="0"/>
              <a:t>Международна кредитна мобилност (КД 107):</a:t>
            </a:r>
          </a:p>
          <a:p>
            <a:pPr eaLnBrk="1" hangingPunct="1">
              <a:buFont typeface="Arial" charset="0"/>
              <a:buNone/>
            </a:pPr>
            <a:r>
              <a:rPr lang="en-GB" sz="2800" b="1" smtClean="0"/>
              <a:t>Резултати и перспективи, ноември 2017 г.</a:t>
            </a:r>
          </a:p>
          <a:p>
            <a:pPr eaLnBrk="1" hangingPunct="1">
              <a:buFont typeface="Arial" charset="0"/>
              <a:buNone/>
            </a:pPr>
            <a:endParaRPr lang="en-GB" sz="2800" b="1" smtClean="0"/>
          </a:p>
          <a:p>
            <a:pPr algn="ctr" eaLnBrk="1" hangingPunct="1">
              <a:buFont typeface="Arial" charset="0"/>
              <a:buNone/>
            </a:pPr>
            <a:r>
              <a:rPr lang="bg-BG" sz="2800" smtClean="0"/>
              <a:t>"ERASMUS+" </a:t>
            </a:r>
            <a:r>
              <a:rPr lang="en-US" sz="2800" smtClean="0"/>
              <a:t>PROGRAM,</a:t>
            </a:r>
            <a:endParaRPr lang="en-GB" sz="2800" smtClean="0"/>
          </a:p>
          <a:p>
            <a:pPr algn="ctr" eaLnBrk="1" hangingPunct="1">
              <a:buFont typeface="Arial" charset="0"/>
              <a:buNone/>
            </a:pPr>
            <a:r>
              <a:rPr lang="en-US" sz="2800" smtClean="0"/>
              <a:t>International Credit Mobility (KA 107): </a:t>
            </a:r>
          </a:p>
          <a:p>
            <a:pPr algn="ctr" eaLnBrk="1" hangingPunct="1">
              <a:buFont typeface="Arial" charset="0"/>
              <a:buNone/>
            </a:pPr>
            <a:r>
              <a:rPr lang="bg-BG" sz="2800" smtClean="0"/>
              <a:t>Results and Perspectives, November 2017</a:t>
            </a:r>
          </a:p>
        </p:txBody>
      </p:sp>
      <p:pic>
        <p:nvPicPr>
          <p:cNvPr id="14339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5888"/>
            <a:ext cx="2160587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115888"/>
            <a:ext cx="935038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8063" y="115888"/>
            <a:ext cx="28765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468313" y="-171450"/>
            <a:ext cx="8229600" cy="4895850"/>
          </a:xfrm>
        </p:spPr>
        <p:txBody>
          <a:bodyPr/>
          <a:lstStyle/>
          <a:p>
            <a:pPr eaLnBrk="1" hangingPunct="1"/>
            <a:r>
              <a:rPr lang="en-US" sz="2000" b="1" smtClean="0">
                <a:latin typeface="Arial" charset="0"/>
              </a:rPr>
              <a:t>Благодаря за вниманието!</a:t>
            </a:r>
            <a:br>
              <a:rPr lang="en-US" sz="2000" b="1" smtClean="0">
                <a:latin typeface="Arial" charset="0"/>
              </a:rPr>
            </a:br>
            <a:r>
              <a:rPr lang="en-US" sz="2000" b="1" smtClean="0">
                <a:latin typeface="Arial" charset="0"/>
              </a:rPr>
              <a:t>За контакти: тел. +359(0)2 9653436, </a:t>
            </a:r>
            <a:br>
              <a:rPr lang="en-US" sz="2000" b="1" smtClean="0">
                <a:latin typeface="Arial" charset="0"/>
              </a:rPr>
            </a:br>
            <a:r>
              <a:rPr lang="en-US" sz="2000" b="1" smtClean="0">
                <a:latin typeface="Arial" charset="0"/>
              </a:rPr>
              <a:t>E mail:</a:t>
            </a:r>
            <a:r>
              <a:rPr lang="bg-BG" sz="2000" b="1" smtClean="0">
                <a:latin typeface="Arial" charset="0"/>
              </a:rPr>
              <a:t>margenova@tu-sofia.bg</a:t>
            </a:r>
            <a:r>
              <a:rPr lang="en-GB" sz="2000" b="1" smtClean="0">
                <a:latin typeface="Arial" charset="0"/>
              </a:rPr>
              <a:t>;</a:t>
            </a:r>
            <a:r>
              <a:rPr lang="en-GB" sz="2000" smtClean="0">
                <a:latin typeface="Arial" charset="0"/>
              </a:rPr>
              <a:t/>
            </a:r>
            <a:br>
              <a:rPr lang="en-GB" sz="2000" smtClean="0">
                <a:latin typeface="Arial" charset="0"/>
              </a:rPr>
            </a:br>
            <a:r>
              <a:rPr lang="en-US" sz="2000" smtClean="0">
                <a:latin typeface="Arial" charset="0"/>
              </a:rPr>
              <a:t> Thank you for your attention!</a:t>
            </a:r>
            <a:br>
              <a:rPr lang="en-US" sz="2000" smtClean="0">
                <a:latin typeface="Arial" charset="0"/>
              </a:rPr>
            </a:br>
            <a:r>
              <a:rPr lang="en-US" sz="2000" smtClean="0">
                <a:latin typeface="Arial" charset="0"/>
              </a:rPr>
              <a:t>For contacts: Mrs. D. Marguenova,</a:t>
            </a:r>
            <a:br>
              <a:rPr lang="en-US" sz="2000" smtClean="0">
                <a:latin typeface="Arial" charset="0"/>
              </a:rPr>
            </a:br>
            <a:r>
              <a:rPr lang="en-US" sz="2000" smtClean="0">
                <a:latin typeface="Arial" charset="0"/>
              </a:rPr>
              <a:t>tel. +359(0)2 9653436, </a:t>
            </a:r>
            <a:br>
              <a:rPr lang="en-US" sz="2000" smtClean="0">
                <a:latin typeface="Arial" charset="0"/>
              </a:rPr>
            </a:br>
            <a:r>
              <a:rPr lang="en-US" sz="2000" smtClean="0">
                <a:latin typeface="Arial" charset="0"/>
              </a:rPr>
              <a:t>E mail:</a:t>
            </a:r>
            <a:r>
              <a:rPr lang="bg-BG" sz="2000" smtClean="0">
                <a:latin typeface="Arial" charset="0"/>
              </a:rPr>
              <a:t>margenova@tu-sofia.bg</a:t>
            </a:r>
          </a:p>
        </p:txBody>
      </p:sp>
      <p:pic>
        <p:nvPicPr>
          <p:cNvPr id="32770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225425"/>
            <a:ext cx="2160588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08425" y="225425"/>
            <a:ext cx="936625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8063" y="115888"/>
            <a:ext cx="28765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8175" y="3357563"/>
            <a:ext cx="5219700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3"/>
          <p:cNvSpPr>
            <a:spLocks noGrp="1"/>
          </p:cNvSpPr>
          <p:nvPr>
            <p:ph type="title" idx="4294967295"/>
          </p:nvPr>
        </p:nvSpPr>
        <p:spPr>
          <a:xfrm>
            <a:off x="539750" y="1196975"/>
            <a:ext cx="8085138" cy="792163"/>
          </a:xfrm>
        </p:spPr>
        <p:txBody>
          <a:bodyPr/>
          <a:lstStyle/>
          <a:p>
            <a:pPr eaLnBrk="1" hangingPunct="1"/>
            <a:r>
              <a:rPr lang="ru-RU" sz="2800" b="1" smtClean="0"/>
              <a:t>1/ Дефиниция</a:t>
            </a:r>
            <a:r>
              <a:rPr lang="en-GB" sz="2800" b="1" smtClean="0"/>
              <a:t>; Definition</a:t>
            </a:r>
            <a:br>
              <a:rPr lang="en-GB" sz="2800" b="1" smtClean="0"/>
            </a:br>
            <a:endParaRPr lang="bg-BG" sz="2800" smtClean="0"/>
          </a:p>
        </p:txBody>
      </p:sp>
      <p:sp>
        <p:nvSpPr>
          <p:cNvPr id="15362" name="Content Placeholder 4"/>
          <p:cNvSpPr>
            <a:spLocks noGrp="1"/>
          </p:cNvSpPr>
          <p:nvPr>
            <p:ph idx="4294967295"/>
          </p:nvPr>
        </p:nvSpPr>
        <p:spPr>
          <a:xfrm>
            <a:off x="468313" y="2349500"/>
            <a:ext cx="8229600" cy="4237038"/>
          </a:xfrm>
        </p:spPr>
        <p:txBody>
          <a:bodyPr/>
          <a:lstStyle/>
          <a:p>
            <a:pPr eaLnBrk="1" hangingPunct="1"/>
            <a:r>
              <a:rPr lang="bg-BG" sz="2400" b="1" smtClean="0">
                <a:latin typeface="Arial" charset="0"/>
              </a:rPr>
              <a:t>КРЕДИТНА МОБИЛНОСТ</a:t>
            </a:r>
            <a:r>
              <a:rPr lang="bg-BG" sz="2400" smtClean="0">
                <a:latin typeface="Arial" charset="0"/>
              </a:rPr>
              <a:t> =  </a:t>
            </a:r>
            <a:r>
              <a:rPr lang="bg-BG" sz="2400" b="1" smtClean="0">
                <a:latin typeface="Arial" charset="0"/>
              </a:rPr>
              <a:t>Международна образователна мобилност, насочена към студенти, преподавателски и непреподавателски състав от висшите училища от/ към  </a:t>
            </a:r>
            <a:r>
              <a:rPr lang="bg-BG" sz="2400" b="1" smtClean="0">
                <a:latin typeface="Arial" charset="0"/>
                <a:hlinkClick r:id="rId2"/>
              </a:rPr>
              <a:t>Програмни и Партниращи страни на Програма „Еразъм+“</a:t>
            </a:r>
            <a:endParaRPr lang="en-GB" sz="2400" b="1" smtClean="0"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endParaRPr lang="en-GB" sz="2400" b="1" smtClean="0">
              <a:latin typeface="Arial" charset="0"/>
            </a:endParaRPr>
          </a:p>
          <a:p>
            <a:pPr eaLnBrk="1" hangingPunct="1"/>
            <a:r>
              <a:rPr lang="bg-BG" sz="2400" b="1" smtClean="0">
                <a:latin typeface="Arial" charset="0"/>
              </a:rPr>
              <a:t>CREDIT MOBILITY = </a:t>
            </a:r>
            <a:r>
              <a:rPr lang="bg-BG" sz="2400" smtClean="0">
                <a:latin typeface="Arial" charset="0"/>
              </a:rPr>
              <a:t>International educational mobility, aimed at students, teaching and non-teaching staff of universities</a:t>
            </a:r>
            <a:r>
              <a:rPr lang="bg-BG" sz="2400" b="1" smtClean="0">
                <a:latin typeface="Arial" charset="0"/>
              </a:rPr>
              <a:t> from / to </a:t>
            </a:r>
            <a:r>
              <a:rPr lang="bg-BG" sz="2400" b="1" u="sng" smtClean="0">
                <a:latin typeface="Arial" charset="0"/>
              </a:rPr>
              <a:t>the Program and Partner countries of the "Erasmus +" program.</a:t>
            </a:r>
          </a:p>
        </p:txBody>
      </p:sp>
      <p:pic>
        <p:nvPicPr>
          <p:cNvPr id="1536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15888"/>
            <a:ext cx="2160587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4300" y="115888"/>
            <a:ext cx="935038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8063" y="115888"/>
            <a:ext cx="28765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title"/>
          </p:nvPr>
        </p:nvSpPr>
        <p:spPr>
          <a:xfrm>
            <a:off x="539750" y="1196975"/>
            <a:ext cx="8085138" cy="719138"/>
          </a:xfrm>
        </p:spPr>
        <p:txBody>
          <a:bodyPr/>
          <a:lstStyle/>
          <a:p>
            <a:pPr eaLnBrk="1" hangingPunct="1"/>
            <a:r>
              <a:rPr lang="ru-RU" sz="3200" smtClean="0"/>
              <a:t>2/ Приоритети по региони</a:t>
            </a:r>
            <a:r>
              <a:rPr lang="en-GB" sz="3200" smtClean="0"/>
              <a:t>; 2/ Priority regions</a:t>
            </a:r>
            <a:endParaRPr lang="bg-BG" sz="3200" smtClean="0"/>
          </a:p>
        </p:txBody>
      </p:sp>
      <p:sp>
        <p:nvSpPr>
          <p:cNvPr id="16386" name="Content Placeholder 4"/>
          <p:cNvSpPr>
            <a:spLocks noGrp="1"/>
          </p:cNvSpPr>
          <p:nvPr>
            <p:ph idx="1"/>
          </p:nvPr>
        </p:nvSpPr>
        <p:spPr>
          <a:xfrm>
            <a:off x="468313" y="1916113"/>
            <a:ext cx="8229600" cy="4537075"/>
          </a:xfrm>
        </p:spPr>
        <p:txBody>
          <a:bodyPr/>
          <a:lstStyle/>
          <a:p>
            <a:pPr eaLnBrk="1" hangingPunct="1"/>
            <a:r>
              <a:rPr lang="ru-RU" sz="2000" smtClean="0"/>
              <a:t>1/ </a:t>
            </a:r>
            <a:r>
              <a:rPr lang="ru-RU" sz="2000" b="1" smtClean="0"/>
              <a:t>Регион 1 Западни Балкани</a:t>
            </a:r>
            <a:r>
              <a:rPr lang="ru-RU" sz="2000" smtClean="0"/>
              <a:t> (Албания, Босна и Херцеговина, Косово, Черна гора, Сърбия</a:t>
            </a:r>
          </a:p>
          <a:p>
            <a:pPr eaLnBrk="1" hangingPunct="1"/>
            <a:r>
              <a:rPr lang="ru-RU" sz="2000" smtClean="0"/>
              <a:t>1/ </a:t>
            </a:r>
            <a:r>
              <a:rPr lang="en-GB" sz="2000" smtClean="0"/>
              <a:t>Region</a:t>
            </a:r>
            <a:r>
              <a:rPr lang="ru-RU" sz="2000" smtClean="0"/>
              <a:t> 1 </a:t>
            </a:r>
            <a:r>
              <a:rPr lang="bg-BG" sz="2000" smtClean="0"/>
              <a:t>Western Balkans</a:t>
            </a:r>
            <a:r>
              <a:rPr lang="ru-RU" sz="2000" smtClean="0"/>
              <a:t> </a:t>
            </a:r>
            <a:r>
              <a:rPr lang="bg-BG" sz="2000" smtClean="0"/>
              <a:t>(Albania, Bosnia and Herzegovina, Kosovo, Montenegro, Serbia)</a:t>
            </a:r>
          </a:p>
          <a:p>
            <a:pPr eaLnBrk="1" hangingPunct="1"/>
            <a:r>
              <a:rPr lang="bg-BG" sz="2000" smtClean="0"/>
              <a:t>2/ </a:t>
            </a:r>
            <a:r>
              <a:rPr lang="ru-RU" sz="2000" b="1" smtClean="0"/>
              <a:t>Регион 2 </a:t>
            </a:r>
            <a:r>
              <a:rPr lang="bg-BG" sz="2000" b="1" smtClean="0"/>
              <a:t>Източно Партньорство</a:t>
            </a:r>
            <a:r>
              <a:rPr lang="ru-RU" sz="2000" smtClean="0"/>
              <a:t> ( Армения, Азърбайджан, Беларус, Грузия, Молдова, Украйна);</a:t>
            </a:r>
            <a:endParaRPr lang="en-GB" sz="2000" smtClean="0"/>
          </a:p>
          <a:p>
            <a:pPr eaLnBrk="1" hangingPunct="1"/>
            <a:r>
              <a:rPr lang="en-GB" sz="2000" smtClean="0"/>
              <a:t>2/ Region 2 </a:t>
            </a:r>
            <a:r>
              <a:rPr lang="bg-BG" sz="2000" smtClean="0"/>
              <a:t>Eastern </a:t>
            </a:r>
            <a:r>
              <a:rPr lang="en-GB" sz="2000" smtClean="0"/>
              <a:t>partnership </a:t>
            </a:r>
            <a:r>
              <a:rPr lang="bg-BG" sz="2000" smtClean="0"/>
              <a:t>(Armenia, Azerbaijan, Belarus, Georgia, Moldova, Ukraine)</a:t>
            </a:r>
            <a:r>
              <a:rPr lang="en-GB" sz="2000" smtClean="0"/>
              <a:t>;</a:t>
            </a:r>
            <a:endParaRPr lang="ru-RU" sz="2000" smtClean="0"/>
          </a:p>
          <a:p>
            <a:pPr eaLnBrk="1" hangingPunct="1"/>
            <a:r>
              <a:rPr lang="ru-RU" sz="2000" smtClean="0"/>
              <a:t>3/ </a:t>
            </a:r>
            <a:r>
              <a:rPr lang="ru-RU" sz="2000" b="1" smtClean="0"/>
              <a:t>Регион 3 Южно Съседство</a:t>
            </a:r>
            <a:r>
              <a:rPr lang="ru-RU" sz="2000" smtClean="0"/>
              <a:t> (Алжир, Египет, Израел, Йордания, Ливан, Либия, Мароко, Палестина, Сирия, Тунис)</a:t>
            </a:r>
            <a:endParaRPr lang="en-GB" sz="2000" smtClean="0"/>
          </a:p>
          <a:p>
            <a:pPr eaLnBrk="1" hangingPunct="1"/>
            <a:r>
              <a:rPr lang="en-GB" sz="2000" smtClean="0"/>
              <a:t>3/ Region 3 </a:t>
            </a:r>
            <a:r>
              <a:rPr lang="bg-BG" sz="2000" smtClean="0"/>
              <a:t>Southern </a:t>
            </a:r>
            <a:r>
              <a:rPr lang="en-GB" sz="2000" smtClean="0"/>
              <a:t>Neighbourship</a:t>
            </a:r>
            <a:r>
              <a:rPr lang="bg-BG" sz="2000" smtClean="0"/>
              <a:t>(Algeria, Egypt, Israel, Jordan, Lebanon, Libya, Morocco, Palestine, Syria, Tunisia);</a:t>
            </a:r>
            <a:endParaRPr lang="en-GB" sz="2000" smtClean="0"/>
          </a:p>
          <a:p>
            <a:pPr eaLnBrk="1" hangingPunct="1"/>
            <a:r>
              <a:rPr lang="en-GB" sz="2000" smtClean="0"/>
              <a:t>4</a:t>
            </a:r>
            <a:r>
              <a:rPr lang="ru-RU" sz="2000" smtClean="0"/>
              <a:t>/ </a:t>
            </a:r>
            <a:r>
              <a:rPr lang="en-GB" sz="2000" b="1" smtClean="0"/>
              <a:t>Регион 4</a:t>
            </a:r>
            <a:r>
              <a:rPr lang="en-GB" sz="2000" smtClean="0"/>
              <a:t> </a:t>
            </a:r>
            <a:r>
              <a:rPr lang="ru-RU" sz="2000" smtClean="0"/>
              <a:t>Русия</a:t>
            </a:r>
            <a:r>
              <a:rPr lang="bg-BG" sz="2000" smtClean="0"/>
              <a:t> Russia</a:t>
            </a:r>
          </a:p>
        </p:txBody>
      </p:sp>
      <p:pic>
        <p:nvPicPr>
          <p:cNvPr id="16387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5888"/>
            <a:ext cx="2160587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115888"/>
            <a:ext cx="935038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8063" y="115888"/>
            <a:ext cx="28765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3"/>
          <p:cNvSpPr>
            <a:spLocks noGrp="1"/>
          </p:cNvSpPr>
          <p:nvPr>
            <p:ph type="title"/>
          </p:nvPr>
        </p:nvSpPr>
        <p:spPr>
          <a:xfrm>
            <a:off x="539750" y="1052513"/>
            <a:ext cx="8085138" cy="288925"/>
          </a:xfrm>
        </p:spPr>
        <p:txBody>
          <a:bodyPr/>
          <a:lstStyle/>
          <a:p>
            <a:pPr eaLnBrk="1" hangingPunct="1"/>
            <a:r>
              <a:rPr lang="ru-RU" sz="2400" smtClean="0"/>
              <a:t>3/ Особености</a:t>
            </a:r>
            <a:r>
              <a:rPr lang="en-GB" sz="2400" smtClean="0"/>
              <a:t>;</a:t>
            </a:r>
            <a:r>
              <a:rPr lang="ru-RU" sz="2400" smtClean="0"/>
              <a:t> </a:t>
            </a:r>
            <a:r>
              <a:rPr lang="en-GB" sz="2400" smtClean="0"/>
              <a:t>3/ </a:t>
            </a:r>
            <a:r>
              <a:rPr lang="bg-BG" sz="2400" smtClean="0"/>
              <a:t>Specifics</a:t>
            </a:r>
          </a:p>
        </p:txBody>
      </p:sp>
      <p:sp>
        <p:nvSpPr>
          <p:cNvPr id="17410" name="Content Placeholder 4"/>
          <p:cNvSpPr>
            <a:spLocks noGrp="1"/>
          </p:cNvSpPr>
          <p:nvPr>
            <p:ph idx="1"/>
          </p:nvPr>
        </p:nvSpPr>
        <p:spPr>
          <a:xfrm>
            <a:off x="250825" y="1412875"/>
            <a:ext cx="8713788" cy="52562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800" b="1" smtClean="0"/>
              <a:t>Бюджети по региони от ЕК/ЦЧЧР;</a:t>
            </a:r>
            <a:endParaRPr lang="bg-BG" sz="1800" b="1" smtClean="0"/>
          </a:p>
          <a:p>
            <a:pPr eaLnBrk="1" hangingPunct="1">
              <a:lnSpc>
                <a:spcPct val="80000"/>
              </a:lnSpc>
            </a:pPr>
            <a:r>
              <a:rPr lang="bg-BG" sz="1800" smtClean="0"/>
              <a:t>Distribution</a:t>
            </a:r>
            <a:r>
              <a:rPr lang="en-GB" sz="1800" smtClean="0"/>
              <a:t> of  EU/HRDC budgets envelopes;</a:t>
            </a:r>
            <a:endParaRPr lang="ru-RU" sz="1800" smtClean="0"/>
          </a:p>
          <a:p>
            <a:pPr eaLnBrk="1" hangingPunct="1">
              <a:lnSpc>
                <a:spcPct val="85000"/>
              </a:lnSpc>
            </a:pPr>
            <a:r>
              <a:rPr lang="ru-RU" sz="1800" b="1" smtClean="0"/>
              <a:t>Изготвяне на проектни предложения;</a:t>
            </a:r>
            <a:r>
              <a:rPr lang="en-GB" sz="1800" smtClean="0"/>
              <a:t> </a:t>
            </a:r>
            <a:endParaRPr lang="bg-BG" sz="1800" smtClean="0"/>
          </a:p>
          <a:p>
            <a:pPr eaLnBrk="1" hangingPunct="1">
              <a:lnSpc>
                <a:spcPct val="85000"/>
              </a:lnSpc>
            </a:pPr>
            <a:r>
              <a:rPr lang="bg-BG" sz="1800" smtClean="0"/>
              <a:t>Preparation of project proposals;</a:t>
            </a:r>
            <a:endParaRPr lang="ru-RU" sz="1800" smtClean="0"/>
          </a:p>
          <a:p>
            <a:pPr eaLnBrk="1" hangingPunct="1">
              <a:lnSpc>
                <a:spcPct val="85000"/>
              </a:lnSpc>
            </a:pPr>
            <a:r>
              <a:rPr lang="ru-RU" sz="1800" b="1" smtClean="0"/>
              <a:t>Легитимни и нелегитимни региони за обмен</a:t>
            </a:r>
            <a:r>
              <a:rPr lang="ru-RU" sz="1800" smtClean="0"/>
              <a:t> по програма “Еразъм+”;</a:t>
            </a:r>
            <a:endParaRPr lang="en-GB" sz="1800" smtClean="0"/>
          </a:p>
          <a:p>
            <a:pPr eaLnBrk="1" hangingPunct="1">
              <a:lnSpc>
                <a:spcPct val="85000"/>
              </a:lnSpc>
            </a:pPr>
            <a:r>
              <a:rPr lang="en-GB" sz="1800" smtClean="0"/>
              <a:t>Eligible and not eligible  Erasmus + exchange regions;</a:t>
            </a:r>
            <a:endParaRPr lang="ru-RU" sz="1800" smtClean="0"/>
          </a:p>
          <a:p>
            <a:pPr eaLnBrk="1" hangingPunct="1">
              <a:lnSpc>
                <a:spcPct val="85000"/>
              </a:lnSpc>
            </a:pPr>
            <a:r>
              <a:rPr lang="ru-RU" sz="1800" b="1" smtClean="0"/>
              <a:t>Изисквания по региони към образователната степен на студентите;</a:t>
            </a:r>
            <a:endParaRPr lang="en-GB" sz="1800" b="1" smtClean="0"/>
          </a:p>
          <a:p>
            <a:pPr eaLnBrk="1" hangingPunct="1">
              <a:lnSpc>
                <a:spcPct val="85000"/>
              </a:lnSpc>
            </a:pPr>
            <a:r>
              <a:rPr lang="en-GB" sz="1800" smtClean="0"/>
              <a:t>Geographical targets and requirements to study cycle of  inbound and outbound students;</a:t>
            </a:r>
            <a:endParaRPr lang="ru-RU" sz="1800" smtClean="0"/>
          </a:p>
          <a:p>
            <a:pPr eaLnBrk="1" hangingPunct="1">
              <a:lnSpc>
                <a:spcPct val="85000"/>
              </a:lnSpc>
            </a:pPr>
            <a:r>
              <a:rPr lang="ru-RU" sz="1800" b="1" smtClean="0"/>
              <a:t>Разпределение на финансова подкрепа за пътни и издръжка;</a:t>
            </a:r>
            <a:endParaRPr lang="en-GB" sz="1800" b="1" smtClean="0"/>
          </a:p>
          <a:p>
            <a:pPr eaLnBrk="1" hangingPunct="1">
              <a:lnSpc>
                <a:spcPct val="85000"/>
              </a:lnSpc>
            </a:pPr>
            <a:r>
              <a:rPr lang="en-GB" sz="1800" smtClean="0"/>
              <a:t>Financial support for travel and subsistence;</a:t>
            </a:r>
            <a:endParaRPr lang="ru-RU" sz="1800" smtClean="0"/>
          </a:p>
          <a:p>
            <a:pPr eaLnBrk="1" hangingPunct="1">
              <a:lnSpc>
                <a:spcPct val="85000"/>
              </a:lnSpc>
            </a:pPr>
            <a:r>
              <a:rPr lang="ru-RU" sz="1800" b="1" smtClean="0"/>
              <a:t>Невъзможност за пренасочване на мобилности от една страна в друга;</a:t>
            </a:r>
            <a:endParaRPr lang="bg-BG" sz="1800" b="1" smtClean="0"/>
          </a:p>
          <a:p>
            <a:pPr eaLnBrk="1" hangingPunct="1">
              <a:lnSpc>
                <a:spcPct val="85000"/>
              </a:lnSpc>
            </a:pPr>
            <a:r>
              <a:rPr lang="bg-BG" sz="1800" smtClean="0"/>
              <a:t>Inability to divert mobility from one country to another;</a:t>
            </a:r>
            <a:endParaRPr lang="ru-RU" sz="1800" smtClean="0"/>
          </a:p>
          <a:p>
            <a:pPr eaLnBrk="1" hangingPunct="1">
              <a:lnSpc>
                <a:spcPct val="85000"/>
              </a:lnSpc>
            </a:pPr>
            <a:r>
              <a:rPr lang="ru-RU" sz="1800" b="1" smtClean="0"/>
              <a:t>Запознаване със скалата на оценки в партньорската държава;</a:t>
            </a:r>
            <a:endParaRPr lang="bg-BG" sz="1800" b="1" smtClean="0"/>
          </a:p>
          <a:p>
            <a:pPr eaLnBrk="1" hangingPunct="1">
              <a:lnSpc>
                <a:spcPct val="85000"/>
              </a:lnSpc>
            </a:pPr>
            <a:r>
              <a:rPr lang="bg-BG" sz="1800" smtClean="0"/>
              <a:t>Getting acquainted with the rating scale of local grades in the partner country;</a:t>
            </a:r>
            <a:endParaRPr lang="ru-RU" sz="1800" smtClean="0"/>
          </a:p>
          <a:p>
            <a:pPr eaLnBrk="1" hangingPunct="1">
              <a:lnSpc>
                <a:spcPct val="85000"/>
              </a:lnSpc>
            </a:pPr>
            <a:r>
              <a:rPr lang="ru-RU" sz="2000" b="1" smtClean="0"/>
              <a:t>Признаване на получените оценки и кредити</a:t>
            </a:r>
            <a:r>
              <a:rPr lang="ru-RU" sz="2000" smtClean="0"/>
              <a:t> в приемащата държава и </a:t>
            </a:r>
            <a:r>
              <a:rPr lang="en-GB" sz="1800" smtClean="0"/>
              <a:t>д</a:t>
            </a:r>
            <a:r>
              <a:rPr lang="ru-RU" sz="1800" smtClean="0"/>
              <a:t>р.</a:t>
            </a:r>
            <a:endParaRPr lang="bg-BG" sz="1800" smtClean="0"/>
          </a:p>
          <a:p>
            <a:pPr eaLnBrk="1" hangingPunct="1">
              <a:lnSpc>
                <a:spcPct val="85000"/>
              </a:lnSpc>
            </a:pPr>
            <a:r>
              <a:rPr lang="bg-BG" sz="2000" smtClean="0"/>
              <a:t>Recognition of received assessments and credits in the host country, etc.</a:t>
            </a:r>
          </a:p>
        </p:txBody>
      </p:sp>
      <p:pic>
        <p:nvPicPr>
          <p:cNvPr id="17411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5888"/>
            <a:ext cx="2160587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115888"/>
            <a:ext cx="935038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8063" y="115888"/>
            <a:ext cx="28765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3"/>
          <p:cNvSpPr>
            <a:spLocks noGrp="1"/>
          </p:cNvSpPr>
          <p:nvPr>
            <p:ph type="title"/>
          </p:nvPr>
        </p:nvSpPr>
        <p:spPr>
          <a:xfrm>
            <a:off x="539750" y="1196975"/>
            <a:ext cx="8085138" cy="647700"/>
          </a:xfrm>
        </p:spPr>
        <p:txBody>
          <a:bodyPr/>
          <a:lstStyle/>
          <a:p>
            <a:pPr eaLnBrk="1" hangingPunct="1"/>
            <a:r>
              <a:rPr lang="en-GB" sz="2400" b="1" smtClean="0"/>
              <a:t>4/ </a:t>
            </a:r>
            <a:r>
              <a:rPr lang="bg-BG" sz="2400" b="1" smtClean="0"/>
              <a:t>Критерии за оценка</a:t>
            </a:r>
            <a:r>
              <a:rPr lang="en-GB" sz="2400" b="1" smtClean="0"/>
              <a:t>; </a:t>
            </a:r>
            <a:r>
              <a:rPr lang="en-US" sz="2400" b="1" smtClean="0"/>
              <a:t>4/ Award criteria</a:t>
            </a:r>
            <a:r>
              <a:rPr lang="bg-BG" sz="2400" b="1" smtClean="0"/>
              <a:t>:</a:t>
            </a:r>
          </a:p>
        </p:txBody>
      </p:sp>
      <p:sp>
        <p:nvSpPr>
          <p:cNvPr id="18434" name="Content Placeholder 4"/>
          <p:cNvSpPr>
            <a:spLocks noGrp="1"/>
          </p:cNvSpPr>
          <p:nvPr>
            <p:ph idx="1"/>
          </p:nvPr>
        </p:nvSpPr>
        <p:spPr>
          <a:xfrm>
            <a:off x="468313" y="1844675"/>
            <a:ext cx="8229600" cy="47418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bg-BG" sz="2000" b="1" smtClean="0"/>
              <a:t>1/ Релевантност на стратегията: максимално 30 т.</a:t>
            </a:r>
          </a:p>
          <a:p>
            <a:pPr eaLnBrk="1" hangingPunct="1">
              <a:buFont typeface="Arial" charset="0"/>
              <a:buNone/>
            </a:pPr>
            <a:r>
              <a:rPr lang="bg-BG" sz="2000" smtClean="0"/>
              <a:t>1/ </a:t>
            </a:r>
            <a:r>
              <a:rPr lang="en-US" sz="2000" smtClean="0"/>
              <a:t>Relevance of the project</a:t>
            </a:r>
            <a:r>
              <a:rPr lang="bg-BG" sz="2000" smtClean="0"/>
              <a:t>: </a:t>
            </a:r>
            <a:r>
              <a:rPr lang="en-US" sz="2000" smtClean="0"/>
              <a:t>max </a:t>
            </a:r>
            <a:r>
              <a:rPr lang="bg-BG" sz="2000" smtClean="0"/>
              <a:t>30 </a:t>
            </a:r>
            <a:r>
              <a:rPr lang="en-US" sz="2000" smtClean="0"/>
              <a:t>points</a:t>
            </a:r>
            <a:r>
              <a:rPr lang="bg-BG" sz="2000" smtClean="0"/>
              <a:t>.</a:t>
            </a:r>
          </a:p>
          <a:p>
            <a:pPr eaLnBrk="1" hangingPunct="1">
              <a:buFont typeface="Arial" charset="0"/>
              <a:buNone/>
            </a:pPr>
            <a:r>
              <a:rPr lang="bg-BG" sz="2000" b="1" smtClean="0"/>
              <a:t>2/Качество на сътрудничеството: максимално - 30 т.</a:t>
            </a:r>
            <a:endParaRPr lang="en-US" sz="2000" b="1" smtClean="0"/>
          </a:p>
          <a:p>
            <a:pPr eaLnBrk="1" hangingPunct="1">
              <a:buFont typeface="Arial" charset="0"/>
              <a:buNone/>
            </a:pPr>
            <a:r>
              <a:rPr lang="en-US" sz="2000" smtClean="0"/>
              <a:t>2</a:t>
            </a:r>
            <a:r>
              <a:rPr lang="bg-BG" sz="2000" smtClean="0"/>
              <a:t>/ </a:t>
            </a:r>
            <a:r>
              <a:rPr lang="en-US" sz="2000" smtClean="0"/>
              <a:t>Quality of the project team and the cooperation arrangements</a:t>
            </a:r>
            <a:r>
              <a:rPr lang="bg-BG" sz="2000" smtClean="0"/>
              <a:t>:</a:t>
            </a:r>
            <a:r>
              <a:rPr lang="en-US" sz="2000" smtClean="0"/>
              <a:t> max </a:t>
            </a:r>
            <a:r>
              <a:rPr lang="bg-BG" sz="2000" smtClean="0"/>
              <a:t>30 </a:t>
            </a:r>
            <a:r>
              <a:rPr lang="en-US" sz="2000" smtClean="0"/>
              <a:t>points</a:t>
            </a:r>
            <a:r>
              <a:rPr lang="bg-BG" sz="2000" smtClean="0"/>
              <a:t>.</a:t>
            </a:r>
          </a:p>
          <a:p>
            <a:pPr eaLnBrk="1" hangingPunct="1">
              <a:buFont typeface="Arial" charset="0"/>
              <a:buNone/>
            </a:pPr>
            <a:r>
              <a:rPr lang="bg-BG" sz="2000" b="1" smtClean="0"/>
              <a:t>3/ Качество на дейността и изпълнението на проекта: максимално 20 т.</a:t>
            </a:r>
            <a:endParaRPr lang="en-US" sz="2000" b="1" smtClean="0"/>
          </a:p>
          <a:p>
            <a:pPr eaLnBrk="1" hangingPunct="1">
              <a:buFont typeface="Arial" charset="0"/>
              <a:buNone/>
            </a:pPr>
            <a:r>
              <a:rPr lang="en-US" sz="2000" smtClean="0"/>
              <a:t>3</a:t>
            </a:r>
            <a:r>
              <a:rPr lang="bg-BG" sz="2000" smtClean="0"/>
              <a:t>/</a:t>
            </a:r>
            <a:r>
              <a:rPr lang="en-US" sz="2000" smtClean="0"/>
              <a:t> Quality of the project design and and implementation: max 2</a:t>
            </a:r>
            <a:r>
              <a:rPr lang="bg-BG" sz="2000" smtClean="0"/>
              <a:t>0 </a:t>
            </a:r>
            <a:r>
              <a:rPr lang="en-US" sz="2000" smtClean="0"/>
              <a:t>points</a:t>
            </a:r>
            <a:r>
              <a:rPr lang="bg-BG" sz="2000" smtClean="0"/>
              <a:t>.</a:t>
            </a:r>
          </a:p>
          <a:p>
            <a:pPr eaLnBrk="1" hangingPunct="1">
              <a:buFont typeface="Arial" charset="0"/>
              <a:buNone/>
            </a:pPr>
            <a:r>
              <a:rPr lang="bg-BG" sz="2000" b="1" smtClean="0"/>
              <a:t>4/ Въздействие и разпространение на резултатите: максимално 20 т.</a:t>
            </a:r>
          </a:p>
          <a:p>
            <a:pPr eaLnBrk="1" hangingPunct="1">
              <a:buFont typeface="Arial" charset="0"/>
              <a:buNone/>
            </a:pPr>
            <a:r>
              <a:rPr lang="bg-BG" sz="2000" smtClean="0"/>
              <a:t>4/ </a:t>
            </a:r>
            <a:r>
              <a:rPr lang="en-US" sz="2000" smtClean="0"/>
              <a:t>Impact and dissemination</a:t>
            </a:r>
            <a:r>
              <a:rPr lang="bg-BG" sz="2000" smtClean="0"/>
              <a:t>: </a:t>
            </a:r>
            <a:r>
              <a:rPr lang="en-US" sz="2000" smtClean="0"/>
              <a:t>max 2</a:t>
            </a:r>
            <a:r>
              <a:rPr lang="bg-BG" sz="2000" smtClean="0"/>
              <a:t>0 </a:t>
            </a:r>
            <a:r>
              <a:rPr lang="en-US" sz="2000" smtClean="0"/>
              <a:t>points</a:t>
            </a:r>
            <a:r>
              <a:rPr lang="bg-BG" sz="2000" smtClean="0"/>
              <a:t>.</a:t>
            </a:r>
            <a:endParaRPr lang="en-GB" sz="2000" smtClean="0"/>
          </a:p>
          <a:p>
            <a:pPr eaLnBrk="1" hangingPunct="1">
              <a:buFont typeface="Arial" charset="0"/>
              <a:buNone/>
            </a:pPr>
            <a:r>
              <a:rPr lang="ru-RU" sz="2000" b="1" smtClean="0"/>
              <a:t>Минимални изисквания за финансиране: 60 точки вкл. 15/30(т.1) </a:t>
            </a:r>
            <a:endParaRPr lang="en-US" sz="2000" b="1" smtClean="0"/>
          </a:p>
          <a:p>
            <a:pPr eaLnBrk="1" hangingPunct="1">
              <a:buFont typeface="Arial" charset="0"/>
              <a:buNone/>
            </a:pPr>
            <a:r>
              <a:rPr lang="en-US" sz="2000" smtClean="0"/>
              <a:t>Minimum requirements for funding: 60 points incl. 15/30 (item 1)</a:t>
            </a:r>
            <a:endParaRPr lang="bg-BG" sz="2000" smtClean="0"/>
          </a:p>
        </p:txBody>
      </p:sp>
      <p:pic>
        <p:nvPicPr>
          <p:cNvPr id="18435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5888"/>
            <a:ext cx="2160587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115888"/>
            <a:ext cx="935038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8063" y="115888"/>
            <a:ext cx="28765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3"/>
          <p:cNvSpPr>
            <a:spLocks noGrp="1"/>
          </p:cNvSpPr>
          <p:nvPr>
            <p:ph type="title"/>
          </p:nvPr>
        </p:nvSpPr>
        <p:spPr>
          <a:xfrm>
            <a:off x="539750" y="1268413"/>
            <a:ext cx="8085138" cy="793750"/>
          </a:xfrm>
        </p:spPr>
        <p:txBody>
          <a:bodyPr/>
          <a:lstStyle/>
          <a:p>
            <a:pPr eaLnBrk="1" hangingPunct="1"/>
            <a:r>
              <a:rPr lang="ru-RU" sz="2400" smtClean="0"/>
              <a:t>5/ Финансиране</a:t>
            </a:r>
            <a:r>
              <a:rPr lang="en-GB" sz="2400" smtClean="0"/>
              <a:t>,</a:t>
            </a:r>
            <a:r>
              <a:rPr lang="ru-RU" sz="2400" smtClean="0"/>
              <a:t> </a:t>
            </a:r>
            <a:r>
              <a:rPr lang="en-GB" sz="2400" smtClean="0"/>
              <a:t>обща информация; </a:t>
            </a:r>
            <a:br>
              <a:rPr lang="en-GB" sz="2400" smtClean="0"/>
            </a:br>
            <a:r>
              <a:rPr lang="en-GB" sz="2400" smtClean="0"/>
              <a:t>5/ Funding, general information</a:t>
            </a:r>
            <a:endParaRPr lang="bg-BG" sz="2400" smtClean="0"/>
          </a:p>
        </p:txBody>
      </p:sp>
      <p:sp>
        <p:nvSpPr>
          <p:cNvPr id="19458" name="Content Placeholder 4"/>
          <p:cNvSpPr>
            <a:spLocks noGrp="1"/>
          </p:cNvSpPr>
          <p:nvPr>
            <p:ph idx="1"/>
          </p:nvPr>
        </p:nvSpPr>
        <p:spPr>
          <a:xfrm>
            <a:off x="179388" y="2205038"/>
            <a:ext cx="8785225" cy="4381500"/>
          </a:xfrm>
        </p:spPr>
        <p:txBody>
          <a:bodyPr/>
          <a:lstStyle/>
          <a:p>
            <a:pPr eaLnBrk="1" hangingPunct="1"/>
            <a:r>
              <a:rPr lang="ru-RU" sz="2400" b="1" smtClean="0"/>
              <a:t>Финансова подкрепа: индивидуална издръжка и пътни. Пътните се изчисляват с поддържани</a:t>
            </a:r>
            <a:r>
              <a:rPr lang="en-GB" sz="2400" b="1" smtClean="0"/>
              <a:t>я</a:t>
            </a:r>
            <a:r>
              <a:rPr lang="ru-RU" sz="2400" b="1" smtClean="0"/>
              <a:t> от ЕК калкулатор за разстояния.</a:t>
            </a:r>
            <a:endParaRPr lang="en-GB" sz="2400" b="1" smtClean="0"/>
          </a:p>
          <a:p>
            <a:pPr eaLnBrk="1" hangingPunct="1"/>
            <a:r>
              <a:rPr lang="en-GB" sz="2400" smtClean="0"/>
              <a:t>Financial support: travel support and individual support. </a:t>
            </a:r>
          </a:p>
          <a:p>
            <a:pPr eaLnBrk="1" hangingPunct="1">
              <a:buFont typeface="Arial" charset="0"/>
              <a:buNone/>
            </a:pPr>
            <a:r>
              <a:rPr lang="en-GB" sz="2400" smtClean="0"/>
              <a:t>	Travel distance must be calculated using the distance calculator, supported by the European Commission. </a:t>
            </a:r>
          </a:p>
          <a:p>
            <a:pPr eaLnBrk="1" hangingPunct="1">
              <a:buFont typeface="Arial" charset="0"/>
              <a:buNone/>
            </a:pPr>
            <a:r>
              <a:rPr lang="en-GB" sz="2400" b="1" smtClean="0"/>
              <a:t>	Калкулатор за разстояния на ЕК</a:t>
            </a:r>
          </a:p>
          <a:p>
            <a:pPr eaLnBrk="1" hangingPunct="1">
              <a:buFont typeface="Arial" charset="0"/>
              <a:buNone/>
            </a:pPr>
            <a:r>
              <a:rPr lang="en-GB" sz="2400" smtClean="0"/>
              <a:t>	Distance calculator – European Commission</a:t>
            </a:r>
          </a:p>
          <a:p>
            <a:pPr eaLnBrk="1" hangingPunct="1">
              <a:buFont typeface="Arial" charset="0"/>
              <a:buNone/>
            </a:pPr>
            <a:r>
              <a:rPr lang="en-GB" smtClean="0"/>
              <a:t>	</a:t>
            </a:r>
            <a:r>
              <a:rPr lang="bg-BG" sz="2400" b="1" smtClean="0">
                <a:hlinkClick r:id="rId2"/>
              </a:rPr>
              <a:t>http://ec.europa.eu/programmes/erasmus-plus/</a:t>
            </a:r>
            <a:endParaRPr lang="en-GB" sz="2400" b="1" smtClean="0"/>
          </a:p>
          <a:p>
            <a:pPr eaLnBrk="1" hangingPunct="1">
              <a:buFont typeface="Arial" charset="0"/>
              <a:buNone/>
            </a:pPr>
            <a:r>
              <a:rPr lang="en-GB" sz="2400" b="1" smtClean="0"/>
              <a:t>	</a:t>
            </a:r>
            <a:r>
              <a:rPr lang="bg-BG" sz="2400" b="1" smtClean="0"/>
              <a:t>tools/distance_en.htm</a:t>
            </a:r>
            <a:endParaRPr lang="en-GB" sz="2400" b="1" smtClean="0"/>
          </a:p>
          <a:p>
            <a:pPr eaLnBrk="1" hangingPunct="1">
              <a:buFont typeface="Arial" charset="0"/>
              <a:buNone/>
            </a:pPr>
            <a:endParaRPr lang="en-GB" sz="2400" smtClean="0"/>
          </a:p>
          <a:p>
            <a:pPr eaLnBrk="1" hangingPunct="1">
              <a:buFont typeface="Arial" charset="0"/>
              <a:buNone/>
            </a:pPr>
            <a:endParaRPr lang="en-GB" sz="2400" smtClean="0"/>
          </a:p>
        </p:txBody>
      </p:sp>
      <p:pic>
        <p:nvPicPr>
          <p:cNvPr id="19459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15888"/>
            <a:ext cx="2160587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4300" y="115888"/>
            <a:ext cx="935038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8063" y="115888"/>
            <a:ext cx="28765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3"/>
          <p:cNvSpPr>
            <a:spLocks noGrp="1"/>
          </p:cNvSpPr>
          <p:nvPr>
            <p:ph type="title" idx="4294967295"/>
          </p:nvPr>
        </p:nvSpPr>
        <p:spPr>
          <a:xfrm>
            <a:off x="539750" y="1196975"/>
            <a:ext cx="8085138" cy="719138"/>
          </a:xfrm>
        </p:spPr>
        <p:txBody>
          <a:bodyPr/>
          <a:lstStyle/>
          <a:p>
            <a:pPr eaLnBrk="1" hangingPunct="1"/>
            <a:r>
              <a:rPr lang="ru-RU" sz="2400" smtClean="0"/>
              <a:t>5/ Финансиране </a:t>
            </a:r>
            <a:r>
              <a:rPr lang="en-GB" sz="2400" smtClean="0"/>
              <a:t>на входяща и изходяща мобилност; </a:t>
            </a:r>
            <a:br>
              <a:rPr lang="en-GB" sz="2400" smtClean="0"/>
            </a:br>
            <a:r>
              <a:rPr lang="en-GB" sz="2400" smtClean="0"/>
              <a:t>5/ Funding of inbound and outbound mobility</a:t>
            </a:r>
            <a:br>
              <a:rPr lang="en-GB" sz="2400" smtClean="0"/>
            </a:br>
            <a:endParaRPr lang="bg-BG" sz="2400" smtClean="0"/>
          </a:p>
        </p:txBody>
      </p:sp>
      <p:sp>
        <p:nvSpPr>
          <p:cNvPr id="20482" name="Content Placeholder 4"/>
          <p:cNvSpPr>
            <a:spLocks noGrp="1"/>
          </p:cNvSpPr>
          <p:nvPr>
            <p:ph idx="4294967295"/>
          </p:nvPr>
        </p:nvSpPr>
        <p:spPr>
          <a:xfrm>
            <a:off x="250825" y="1773238"/>
            <a:ext cx="8713788" cy="489585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GB" sz="1600" b="1" smtClean="0"/>
              <a:t>SMS</a:t>
            </a:r>
          </a:p>
          <a:p>
            <a:pPr eaLnBrk="1" hangingPunct="1"/>
            <a:r>
              <a:rPr lang="en-GB" sz="1600" b="1" smtClean="0"/>
              <a:t>Входяща мобилност,</a:t>
            </a:r>
            <a:r>
              <a:rPr lang="bg-BG" sz="1600" b="1" smtClean="0"/>
              <a:t> към </a:t>
            </a:r>
            <a:r>
              <a:rPr lang="en-US" sz="1600" b="1" smtClean="0"/>
              <a:t>BG </a:t>
            </a:r>
            <a:r>
              <a:rPr lang="bg-BG" sz="1600" b="1" smtClean="0"/>
              <a:t>(Програмна държава) – 750 </a:t>
            </a:r>
            <a:r>
              <a:rPr lang="en-US" sz="1600" b="1" smtClean="0"/>
              <a:t>EUR</a:t>
            </a:r>
            <a:r>
              <a:rPr lang="ru-RU" sz="1600" b="1" smtClean="0"/>
              <a:t>/</a:t>
            </a:r>
            <a:r>
              <a:rPr lang="bg-BG" sz="1600" b="1" smtClean="0"/>
              <a:t>месечно</a:t>
            </a:r>
            <a:r>
              <a:rPr lang="ru-RU" sz="1600" b="1" smtClean="0"/>
              <a:t> + пътни по тарифа на ЕК.</a:t>
            </a:r>
          </a:p>
          <a:p>
            <a:pPr eaLnBrk="1" hangingPunct="1">
              <a:buFont typeface="Arial" charset="0"/>
              <a:buNone/>
            </a:pPr>
            <a:r>
              <a:rPr lang="en-US" sz="1600" smtClean="0"/>
              <a:t>	Inbound mobility, to BG (Program country)</a:t>
            </a:r>
            <a:r>
              <a:rPr lang="bg-BG" sz="1600" smtClean="0"/>
              <a:t> – 750 </a:t>
            </a:r>
            <a:r>
              <a:rPr lang="en-US" sz="1600" smtClean="0"/>
              <a:t>EUR/per month + travel costs according to rates of EC</a:t>
            </a:r>
          </a:p>
          <a:p>
            <a:pPr eaLnBrk="1" hangingPunct="1"/>
            <a:r>
              <a:rPr lang="en-GB" sz="1600" b="1" smtClean="0"/>
              <a:t>Изходяща мобилност,</a:t>
            </a:r>
            <a:r>
              <a:rPr lang="bg-BG" sz="1600" b="1" smtClean="0"/>
              <a:t> към Партнираща държава – 650 </a:t>
            </a:r>
            <a:r>
              <a:rPr lang="en-US" sz="1600" b="1" smtClean="0"/>
              <a:t>EUR</a:t>
            </a:r>
            <a:r>
              <a:rPr lang="ru-RU" sz="1600" b="1" smtClean="0"/>
              <a:t>/</a:t>
            </a:r>
            <a:r>
              <a:rPr lang="bg-BG" sz="1600" b="1" smtClean="0"/>
              <a:t>месечно</a:t>
            </a:r>
            <a:r>
              <a:rPr lang="ru-RU" sz="1600" b="1" smtClean="0"/>
              <a:t> + пътни по тарифа на ЕК.</a:t>
            </a:r>
          </a:p>
          <a:p>
            <a:pPr eaLnBrk="1" hangingPunct="1">
              <a:buFont typeface="Arial" charset="0"/>
              <a:buNone/>
            </a:pPr>
            <a:r>
              <a:rPr lang="en-US" sz="1600" smtClean="0"/>
              <a:t>	Outbound mobility, to Partner country </a:t>
            </a:r>
            <a:r>
              <a:rPr lang="bg-BG" sz="1600" smtClean="0"/>
              <a:t>– 650 </a:t>
            </a:r>
            <a:r>
              <a:rPr lang="en-US" sz="1600" smtClean="0"/>
              <a:t>EUR/per month + travel costs according to rates of EC.</a:t>
            </a:r>
          </a:p>
          <a:p>
            <a:pPr eaLnBrk="1" hangingPunct="1">
              <a:buFont typeface="Arial" charset="0"/>
              <a:buNone/>
            </a:pPr>
            <a:r>
              <a:rPr lang="en-US" sz="1600" b="1" smtClean="0"/>
              <a:t>STA</a:t>
            </a:r>
            <a:r>
              <a:rPr lang="ru-RU" sz="1600" b="1" smtClean="0"/>
              <a:t>, </a:t>
            </a:r>
            <a:r>
              <a:rPr lang="en-US" sz="1600" b="1" smtClean="0"/>
              <a:t>STT</a:t>
            </a:r>
            <a:endParaRPr lang="ru-RU" sz="1600" b="1" smtClean="0"/>
          </a:p>
          <a:p>
            <a:pPr eaLnBrk="1" hangingPunct="1"/>
            <a:r>
              <a:rPr lang="en-GB" sz="1600" b="1" smtClean="0"/>
              <a:t>Входяща мобилност,</a:t>
            </a:r>
            <a:r>
              <a:rPr lang="bg-BG" sz="1600" b="1" smtClean="0"/>
              <a:t> към </a:t>
            </a:r>
            <a:r>
              <a:rPr lang="en-US" sz="1600" b="1" smtClean="0"/>
              <a:t>BG</a:t>
            </a:r>
            <a:r>
              <a:rPr lang="bg-BG" sz="1600" b="1" smtClean="0"/>
              <a:t>(Програмна държава) – 140  </a:t>
            </a:r>
            <a:r>
              <a:rPr lang="en-US" sz="1600" b="1" smtClean="0"/>
              <a:t>EUR</a:t>
            </a:r>
            <a:r>
              <a:rPr lang="ru-RU" sz="1600" b="1" smtClean="0"/>
              <a:t>/</a:t>
            </a:r>
            <a:r>
              <a:rPr lang="bg-BG" sz="1600" b="1" smtClean="0"/>
              <a:t>ден</a:t>
            </a:r>
            <a:r>
              <a:rPr lang="ru-RU" sz="1600" b="1" smtClean="0"/>
              <a:t> + пътни по тарифа на ЕК.</a:t>
            </a:r>
          </a:p>
          <a:p>
            <a:pPr eaLnBrk="1" hangingPunct="1">
              <a:buFont typeface="Arial" charset="0"/>
              <a:buNone/>
            </a:pPr>
            <a:r>
              <a:rPr lang="en-US" sz="1600" smtClean="0"/>
              <a:t>	Inbound mobility to BG (Program country)</a:t>
            </a:r>
            <a:r>
              <a:rPr lang="bg-BG" sz="1600" smtClean="0"/>
              <a:t> – 140  </a:t>
            </a:r>
            <a:r>
              <a:rPr lang="en-US" sz="1600" smtClean="0"/>
              <a:t>EUR/per day+ travel costs according to rates of EC.</a:t>
            </a:r>
          </a:p>
          <a:p>
            <a:pPr eaLnBrk="1" hangingPunct="1">
              <a:buFont typeface="Arial" charset="0"/>
              <a:buNone/>
            </a:pPr>
            <a:r>
              <a:rPr lang="en-GB" sz="1600" smtClean="0"/>
              <a:t>	</a:t>
            </a:r>
            <a:r>
              <a:rPr lang="en-GB" sz="1600" b="1" smtClean="0"/>
              <a:t>Изходяща мобилност,</a:t>
            </a:r>
            <a:r>
              <a:rPr lang="bg-BG" sz="1600" b="1" smtClean="0"/>
              <a:t> към Партнираща държава – 160 </a:t>
            </a:r>
            <a:r>
              <a:rPr lang="en-US" sz="1600" b="1" smtClean="0"/>
              <a:t>EUR</a:t>
            </a:r>
            <a:r>
              <a:rPr lang="ru-RU" sz="1600" b="1" smtClean="0"/>
              <a:t>/</a:t>
            </a:r>
            <a:r>
              <a:rPr lang="bg-BG" sz="1600" b="1" smtClean="0"/>
              <a:t>ден</a:t>
            </a:r>
            <a:r>
              <a:rPr lang="ru-RU" sz="1600" b="1" smtClean="0"/>
              <a:t> + пътни по тарифа на ЕК.</a:t>
            </a:r>
            <a:endParaRPr lang="en-GB" sz="1600" b="1" smtClean="0"/>
          </a:p>
          <a:p>
            <a:pPr eaLnBrk="1" hangingPunct="1">
              <a:buFont typeface="Arial" charset="0"/>
              <a:buNone/>
            </a:pPr>
            <a:r>
              <a:rPr lang="en-US" sz="1600" smtClean="0"/>
              <a:t>        Outbound mobility to Partner country </a:t>
            </a:r>
            <a:r>
              <a:rPr lang="bg-BG" sz="1600" smtClean="0"/>
              <a:t>– 160 </a:t>
            </a:r>
            <a:r>
              <a:rPr lang="en-US" sz="1600" smtClean="0"/>
              <a:t>EUR/per day+ travel costs according to rates of EC. </a:t>
            </a:r>
            <a:endParaRPr lang="bg-BG" sz="1600" smtClean="0"/>
          </a:p>
          <a:p>
            <a:pPr eaLnBrk="1" hangingPunct="1"/>
            <a:endParaRPr lang="bg-BG" sz="1600" smtClean="0"/>
          </a:p>
        </p:txBody>
      </p:sp>
      <p:pic>
        <p:nvPicPr>
          <p:cNvPr id="2048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0"/>
            <a:ext cx="2160587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115888"/>
            <a:ext cx="935038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8063" y="115888"/>
            <a:ext cx="28765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3"/>
          <p:cNvSpPr>
            <a:spLocks noGrp="1"/>
          </p:cNvSpPr>
          <p:nvPr>
            <p:ph type="title" idx="4294967295"/>
          </p:nvPr>
        </p:nvSpPr>
        <p:spPr>
          <a:xfrm>
            <a:off x="539750" y="1196975"/>
            <a:ext cx="8085138" cy="1028700"/>
          </a:xfrm>
        </p:spPr>
        <p:txBody>
          <a:bodyPr/>
          <a:lstStyle/>
          <a:p>
            <a:pPr eaLnBrk="1" hangingPunct="1"/>
            <a:r>
              <a:rPr lang="ru-RU" sz="2400" smtClean="0"/>
              <a:t>6/ </a:t>
            </a:r>
            <a:r>
              <a:rPr lang="bg-BG" sz="2400" smtClean="0"/>
              <a:t>Кандидатстване и успешни проекти през годините</a:t>
            </a:r>
            <a:r>
              <a:rPr lang="en-GB" sz="2400" smtClean="0"/>
              <a:t/>
            </a:r>
            <a:br>
              <a:rPr lang="en-GB" sz="2400" smtClean="0"/>
            </a:br>
            <a:r>
              <a:rPr lang="en-GB" sz="2400" smtClean="0"/>
              <a:t>6/ </a:t>
            </a:r>
            <a:r>
              <a:rPr lang="bg-BG" sz="2400" smtClean="0"/>
              <a:t>Applications and results</a:t>
            </a:r>
            <a:r>
              <a:rPr lang="en-GB" sz="2400" smtClean="0"/>
              <a:t> over the years</a:t>
            </a:r>
            <a:endParaRPr lang="bg-BG" sz="2400" smtClean="0"/>
          </a:p>
        </p:txBody>
      </p:sp>
      <p:pic>
        <p:nvPicPr>
          <p:cNvPr id="2150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5888"/>
            <a:ext cx="2160587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115888"/>
            <a:ext cx="935038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8063" y="115888"/>
            <a:ext cx="28765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655" name="Group 127"/>
          <p:cNvGraphicFramePr>
            <a:graphicFrameLocks noGrp="1"/>
          </p:cNvGraphicFramePr>
          <p:nvPr/>
        </p:nvGraphicFramePr>
        <p:xfrm>
          <a:off x="179388" y="2205038"/>
          <a:ext cx="8785225" cy="4464050"/>
        </p:xfrm>
        <a:graphic>
          <a:graphicData uri="http://schemas.openxmlformats.org/drawingml/2006/table">
            <a:tbl>
              <a:tblPr/>
              <a:tblGrid>
                <a:gridCol w="635000"/>
                <a:gridCol w="782637"/>
                <a:gridCol w="871538"/>
                <a:gridCol w="912812"/>
                <a:gridCol w="3759200"/>
                <a:gridCol w="900113"/>
                <a:gridCol w="923925"/>
              </a:tblGrid>
              <a:tr h="29686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Кандидатстване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Одобрен проект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</a:tr>
              <a:tr h="2984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Applications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Awarded projects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Покана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Уч. г.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Пропорция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Бр. страни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Одобрени страни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Стойност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Оконч. ст/ст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Call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Ac. Year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Proportion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No countries 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Awarded countries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Project value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Final value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1/2015 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2015-2016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1/7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Тунис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22 800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22 800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1/2015 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2015-2016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1/7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Tunisia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22 800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22 800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2/2015 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2015-2016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2/2015 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2015-2016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1/2016 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2016-2017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7/11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Албания, Канада, Колумбия,Израел, Тунис, Сърбия, Косово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233710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217595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1/2016 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2016-2017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7/11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Albania, Canada, Colombia, Israel, Tunisia,  Serbia, Kosovo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233710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217595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2/2016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2016-2018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3/8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Доминиканска Република, Южна Африка, Тринидад&amp;Тобаго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76540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 развитие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2/2016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2016-2018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3/8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Dominican Republic, South Africa, Trinindad&amp;Tobago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76540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 progress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1/2017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2017-2018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5/21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Канада,Йордания, Ливан, Тунис, Мароко, 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127210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 развитие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1/2017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2017-2018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5/21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Canada, Jordan, Lebanon, Tunisia, Marocco, 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127210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 progress</a:t>
                      </a: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bg-BG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1593</Words>
  <Application>Microsoft Office PowerPoint</Application>
  <PresentationFormat>On-screen Show (4:3)</PresentationFormat>
  <Paragraphs>467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Slide 1</vt:lpstr>
      <vt:lpstr>Технически университет – София Technical University - Sofia </vt:lpstr>
      <vt:lpstr>1/ Дефиниция; Definition </vt:lpstr>
      <vt:lpstr>2/ Приоритети по региони; 2/ Priority regions</vt:lpstr>
      <vt:lpstr>3/ Особености; 3/ Specifics</vt:lpstr>
      <vt:lpstr>4/ Критерии за оценка; 4/ Award criteria:</vt:lpstr>
      <vt:lpstr>5/ Финансиране, обща информация;  5/ Funding, general information</vt:lpstr>
      <vt:lpstr>5/ Финансиране на входяща и изходяща мобилност;  5/ Funding of inbound and outbound mobility </vt:lpstr>
      <vt:lpstr>6/ Кандидатстване и успешни проекти през годините 6/ Applications and results over the years</vt:lpstr>
      <vt:lpstr>6/Кандидатстване и резултати през годините(1) 6/Applications and results over the years (1)</vt:lpstr>
      <vt:lpstr>Slide 11</vt:lpstr>
      <vt:lpstr>6/Кандидатстване и резултати през годините(2) 6/Applications and results over the years (2)</vt:lpstr>
      <vt:lpstr>6/Кандидатстване и резултати през годините(3) 6/Applications and results over the years (3)</vt:lpstr>
      <vt:lpstr>Slide 14</vt:lpstr>
      <vt:lpstr>6/Кандидатстване и резултати през годините(4) 6/Applications and results over the years (4)</vt:lpstr>
      <vt:lpstr>6/Кандидатстване и резултати през годините(5) 6/Applications and results over the years (5)</vt:lpstr>
      <vt:lpstr>7/ Изпълнение на проект № 2016-1-BG01-KA107-023106;  KA107/HE-40/4/02.08.2016 учебна година 2016-2017 7/Implementation of project  № 2016-1-BG01-KA107-023106;  KA107/HE-40/4/02.08.2016, academic year 2016-2017</vt:lpstr>
      <vt:lpstr>8/ Проблеми, основни задачи 8 / Problems, basic tasks</vt:lpstr>
      <vt:lpstr>9/ Перспективи 9/ Perspectives</vt:lpstr>
      <vt:lpstr>Благодаря за вниманието! За контакти: тел. +359(0)2 9653436,  E mail:margenova@tu-sofia.bg;  Thank you for your attention! For contacts: Mrs. D. Marguenova, tel. +359(0)2 9653436,  E mail:margenova@tu-sofia.bg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Nikolay Andreev</cp:lastModifiedBy>
  <cp:revision>11</cp:revision>
  <dcterms:created xsi:type="dcterms:W3CDTF">2016-02-26T09:34:20Z</dcterms:created>
  <dcterms:modified xsi:type="dcterms:W3CDTF">2017-11-24T14:22:51Z</dcterms:modified>
</cp:coreProperties>
</file>